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80" r:id="rId2"/>
    <p:sldId id="271" r:id="rId3"/>
    <p:sldId id="272" r:id="rId4"/>
    <p:sldId id="273" r:id="rId5"/>
    <p:sldId id="274" r:id="rId6"/>
    <p:sldId id="275" r:id="rId7"/>
    <p:sldId id="279" r:id="rId8"/>
    <p:sldId id="257"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88"/>
    <p:restoredTop sz="94771"/>
  </p:normalViewPr>
  <p:slideViewPr>
    <p:cSldViewPr snapToGrid="0" snapToObjects="1">
      <p:cViewPr>
        <p:scale>
          <a:sx n="108" d="100"/>
          <a:sy n="108" d="100"/>
        </p:scale>
        <p:origin x="656"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6F24CE-8412-9247-9E36-B1F106B68387}" type="datetimeFigureOut">
              <a:rPr lang="fr-FR" smtClean="0"/>
              <a:t>11/12/2016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A525C0-C189-594A-B1B1-6A49D135979E}" type="slidenum">
              <a:rPr lang="fr-FR" smtClean="0"/>
              <a:t>‹#›</a:t>
            </a:fld>
            <a:endParaRPr lang="fr-FR"/>
          </a:p>
        </p:txBody>
      </p:sp>
    </p:spTree>
    <p:extLst>
      <p:ext uri="{BB962C8B-B14F-4D97-AF65-F5344CB8AC3E}">
        <p14:creationId xmlns:p14="http://schemas.microsoft.com/office/powerpoint/2010/main" val="245081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521700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Cliquez et modifiez le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BF62A8BA-360F-A744-A0F1-3BCC6760427C}" type="datetimeFigureOut">
              <a:rPr lang="fr-FR" smtClean="0"/>
              <a:t>11/12/2016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31025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F62A8BA-360F-A744-A0F1-3BCC6760427C}" type="datetimeFigureOut">
              <a:rPr lang="fr-FR" smtClean="0"/>
              <a:t>11/12/2016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282576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F62A8BA-360F-A744-A0F1-3BCC6760427C}" type="datetimeFigureOut">
              <a:rPr lang="fr-FR" smtClean="0"/>
              <a:t>11/12/2016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965719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117600" y="1752600"/>
            <a:ext cx="9499600" cy="1143000"/>
          </a:xfrm>
          <a:prstGeom prst="rect">
            <a:avLst/>
          </a:prstGeom>
        </p:spPr>
        <p:txBody>
          <a:bodyPr/>
          <a:lstStyle>
            <a:lvl1pPr marL="114300" indent="0" algn="ctr">
              <a:buNone/>
              <a:defRPr sz="4800">
                <a:latin typeface="Gill Sans" pitchFamily="34" charset="0"/>
              </a:defRPr>
            </a:lvl1pPr>
          </a:lstStyle>
          <a:p>
            <a:pPr lvl="0"/>
            <a:r>
              <a:rPr lang="en-US" dirty="0" smtClean="0"/>
              <a:t>Title of presentation here</a:t>
            </a:r>
            <a:endParaRPr lang="en-US" dirty="0"/>
          </a:p>
        </p:txBody>
      </p:sp>
      <p:sp>
        <p:nvSpPr>
          <p:cNvPr id="12" name="Text Placeholder 11"/>
          <p:cNvSpPr>
            <a:spLocks noGrp="1"/>
          </p:cNvSpPr>
          <p:nvPr>
            <p:ph type="body" sz="quarter" idx="12" hasCustomPrompt="1"/>
          </p:nvPr>
        </p:nvSpPr>
        <p:spPr>
          <a:xfrm>
            <a:off x="3147485" y="3581400"/>
            <a:ext cx="6100233"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16967" y="5907790"/>
            <a:ext cx="7797800" cy="666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088866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F62A8BA-360F-A744-A0F1-3BCC6760427C}" type="datetimeFigureOut">
              <a:rPr lang="fr-FR" smtClean="0"/>
              <a:t>11/12/2016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77196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Cliquez et modifiez le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BF62A8BA-360F-A744-A0F1-3BCC6760427C}" type="datetimeFigureOut">
              <a:rPr lang="fr-FR" smtClean="0"/>
              <a:t>11/12/2016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449278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F62A8BA-360F-A744-A0F1-3BCC6760427C}" type="datetimeFigureOut">
              <a:rPr lang="fr-FR" smtClean="0"/>
              <a:t>11/12/2016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263788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Cliquez et modifiez le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F62A8BA-360F-A744-A0F1-3BCC6760427C}" type="datetimeFigureOut">
              <a:rPr lang="fr-FR" smtClean="0"/>
              <a:t>11/12/2016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875748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BF62A8BA-360F-A744-A0F1-3BCC6760427C}" type="datetimeFigureOut">
              <a:rPr lang="fr-FR" smtClean="0"/>
              <a:t>11/12/2016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638008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F62A8BA-360F-A744-A0F1-3BCC6760427C}" type="datetimeFigureOut">
              <a:rPr lang="fr-FR" smtClean="0"/>
              <a:t>11/12/2016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631178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Cliquez et modifiez le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F62A8BA-360F-A744-A0F1-3BCC6760427C}" type="datetimeFigureOut">
              <a:rPr lang="fr-FR" smtClean="0"/>
              <a:t>11/12/2016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790795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Cliquez et modifiez le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F62A8BA-360F-A744-A0F1-3BCC6760427C}" type="datetimeFigureOut">
              <a:rPr lang="fr-FR" smtClean="0"/>
              <a:t>11/12/2016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9231096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62A8BA-360F-A744-A0F1-3BCC6760427C}" type="datetimeFigureOut">
              <a:rPr lang="fr-FR" smtClean="0"/>
              <a:t>11/12/2016</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F90DF7-7FF3-4348-BF31-7E874EF3810D}" type="slidenum">
              <a:rPr lang="fr-FR" smtClean="0"/>
              <a:t>‹#›</a:t>
            </a:fld>
            <a:endParaRPr lang="fr-FR"/>
          </a:p>
        </p:txBody>
      </p:sp>
    </p:spTree>
    <p:extLst>
      <p:ext uri="{BB962C8B-B14F-4D97-AF65-F5344CB8AC3E}">
        <p14:creationId xmlns:p14="http://schemas.microsoft.com/office/powerpoint/2010/main" val="1321437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 Id="rId3"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117600" y="1389413"/>
            <a:ext cx="9499600" cy="1506187"/>
          </a:xfrm>
        </p:spPr>
        <p:txBody>
          <a:bodyPr>
            <a:noAutofit/>
          </a:bodyPr>
          <a:lstStyle/>
          <a:p>
            <a:r>
              <a:rPr lang="en-GB" sz="3600" b="1" dirty="0"/>
              <a:t>Economic analysis of alternative systems for sorghum production in Southern Mali</a:t>
            </a:r>
            <a:endParaRPr lang="en-US" sz="3600" dirty="0"/>
          </a:p>
        </p:txBody>
      </p:sp>
      <p:sp>
        <p:nvSpPr>
          <p:cNvPr id="3" name="Text Placeholder 2"/>
          <p:cNvSpPr>
            <a:spLocks noGrp="1"/>
          </p:cNvSpPr>
          <p:nvPr>
            <p:ph type="body" sz="quarter" idx="12"/>
          </p:nvPr>
        </p:nvSpPr>
        <p:spPr>
          <a:xfrm>
            <a:off x="3099460" y="3432959"/>
            <a:ext cx="6365174" cy="1219200"/>
          </a:xfrm>
        </p:spPr>
        <p:txBody>
          <a:bodyPr>
            <a:noAutofit/>
          </a:bodyPr>
          <a:lstStyle/>
          <a:p>
            <a:r>
              <a:rPr lang="fr-FR" sz="1800" dirty="0" smtClean="0">
                <a:latin typeface="+mn-lt"/>
              </a:rPr>
              <a:t>Felix </a:t>
            </a:r>
            <a:r>
              <a:rPr lang="fr-FR" sz="1800" dirty="0" err="1" smtClean="0">
                <a:latin typeface="+mn-lt"/>
              </a:rPr>
              <a:t>Badolo</a:t>
            </a:r>
            <a:r>
              <a:rPr lang="fr-FR" sz="1800" baseline="30000" dirty="0" err="1" smtClean="0">
                <a:latin typeface="+mn-lt"/>
              </a:rPr>
              <a:t>a</a:t>
            </a:r>
            <a:r>
              <a:rPr lang="fr-FR" sz="1800" dirty="0">
                <a:latin typeface="+mn-lt"/>
              </a:rPr>
              <a:t>,  </a:t>
            </a:r>
            <a:r>
              <a:rPr lang="fr-FR" sz="1800" dirty="0" err="1" smtClean="0">
                <a:latin typeface="+mn-lt"/>
              </a:rPr>
              <a:t>Bekele</a:t>
            </a:r>
            <a:r>
              <a:rPr lang="fr-FR" sz="1800" dirty="0" smtClean="0">
                <a:latin typeface="+mn-lt"/>
              </a:rPr>
              <a:t> </a:t>
            </a:r>
            <a:r>
              <a:rPr lang="fr-FR" sz="1800" dirty="0" err="1" smtClean="0">
                <a:latin typeface="+mn-lt"/>
              </a:rPr>
              <a:t>Kotu</a:t>
            </a:r>
            <a:r>
              <a:rPr lang="fr-FR" sz="1800" baseline="30000" dirty="0" err="1" smtClean="0">
                <a:latin typeface="+mn-lt"/>
              </a:rPr>
              <a:t>b</a:t>
            </a:r>
            <a:r>
              <a:rPr lang="fr-FR" sz="1800" dirty="0">
                <a:latin typeface="+mn-lt"/>
              </a:rPr>
              <a:t>, and </a:t>
            </a:r>
            <a:r>
              <a:rPr lang="fr-FR" sz="1800" dirty="0" err="1" smtClean="0">
                <a:latin typeface="+mn-lt"/>
              </a:rPr>
              <a:t>Birhanu</a:t>
            </a:r>
            <a:r>
              <a:rPr lang="fr-FR" sz="1800" dirty="0" smtClean="0">
                <a:latin typeface="+mn-lt"/>
              </a:rPr>
              <a:t> </a:t>
            </a:r>
            <a:r>
              <a:rPr lang="fr-FR" sz="1800" dirty="0" err="1" smtClean="0">
                <a:latin typeface="+mn-lt"/>
              </a:rPr>
              <a:t>Zemadim</a:t>
            </a:r>
            <a:r>
              <a:rPr lang="fr-FR" sz="1800" dirty="0" smtClean="0">
                <a:latin typeface="+mn-lt"/>
              </a:rPr>
              <a:t> </a:t>
            </a:r>
            <a:r>
              <a:rPr lang="fr-FR" sz="1800" dirty="0" err="1" smtClean="0">
                <a:latin typeface="+mn-lt"/>
              </a:rPr>
              <a:t>Birhanu</a:t>
            </a:r>
            <a:r>
              <a:rPr lang="fr-FR" sz="1800" baseline="30000" dirty="0" err="1" smtClean="0">
                <a:latin typeface="+mn-lt"/>
              </a:rPr>
              <a:t>a</a:t>
            </a:r>
            <a:endParaRPr lang="fr-FR" sz="1800" baseline="30000" dirty="0">
              <a:latin typeface="+mn-lt"/>
            </a:endParaRPr>
          </a:p>
          <a:p>
            <a:endParaRPr lang="fr-FR" sz="1400" i="1" dirty="0"/>
          </a:p>
          <a:p>
            <a:r>
              <a:rPr lang="en-GB" sz="1400" i="1" baseline="30000" dirty="0" err="1"/>
              <a:t>a</a:t>
            </a:r>
            <a:r>
              <a:rPr lang="en-GB" sz="1400" i="1" dirty="0" err="1"/>
              <a:t>International</a:t>
            </a:r>
            <a:r>
              <a:rPr lang="en-GB" sz="1400" i="1" dirty="0"/>
              <a:t> Crop Research Institute for the Semi-Arid Tropics (ICRISAT)</a:t>
            </a:r>
            <a:endParaRPr lang="fr-FR" sz="1400" dirty="0"/>
          </a:p>
          <a:p>
            <a:r>
              <a:rPr lang="en-GB" sz="1400" i="1" baseline="30000" dirty="0" err="1"/>
              <a:t>b</a:t>
            </a:r>
            <a:r>
              <a:rPr lang="en-GB" sz="1400" i="1" dirty="0" err="1"/>
              <a:t>International</a:t>
            </a:r>
            <a:r>
              <a:rPr lang="en-GB" sz="1400" i="1" dirty="0"/>
              <a:t> Institute of Tropical Agriculture (IITA)</a:t>
            </a:r>
            <a:endParaRPr lang="fr-FR" sz="1400" dirty="0"/>
          </a:p>
          <a:p>
            <a:endParaRPr lang="fr-FR" sz="1400" dirty="0"/>
          </a:p>
          <a:p>
            <a:pPr>
              <a:lnSpc>
                <a:spcPct val="100000"/>
              </a:lnSpc>
              <a:spcBef>
                <a:spcPts val="0"/>
              </a:spcBef>
            </a:pPr>
            <a:r>
              <a:rPr lang="en-US" sz="1200" b="1" dirty="0"/>
              <a:t>Africa RISING West Africa Project</a:t>
            </a:r>
            <a:endParaRPr lang="fr-FR" sz="1200" dirty="0"/>
          </a:p>
          <a:p>
            <a:pPr>
              <a:lnSpc>
                <a:spcPct val="100000"/>
              </a:lnSpc>
              <a:spcBef>
                <a:spcPts val="0"/>
              </a:spcBef>
            </a:pPr>
            <a:r>
              <a:rPr lang="en-US" sz="1200" b="1" dirty="0"/>
              <a:t>Phase 1 Legacy Workshop</a:t>
            </a:r>
            <a:endParaRPr lang="fr-FR" sz="1200" dirty="0"/>
          </a:p>
          <a:p>
            <a:pPr>
              <a:lnSpc>
                <a:spcPct val="100000"/>
              </a:lnSpc>
              <a:spcBef>
                <a:spcPts val="0"/>
              </a:spcBef>
            </a:pPr>
            <a:r>
              <a:rPr lang="en-US" sz="1200" b="1" dirty="0"/>
              <a:t>12 – 13 December, 2016</a:t>
            </a:r>
            <a:endParaRPr lang="fr-FR" sz="1200" dirty="0"/>
          </a:p>
          <a:p>
            <a:pPr>
              <a:lnSpc>
                <a:spcPct val="100000"/>
              </a:lnSpc>
              <a:spcBef>
                <a:spcPts val="0"/>
              </a:spcBef>
            </a:pPr>
            <a:r>
              <a:rPr lang="en-US" sz="1200" b="1" dirty="0"/>
              <a:t>Bamako, Mali</a:t>
            </a:r>
            <a:endParaRPr lang="fr-FR" sz="1200" dirty="0"/>
          </a:p>
        </p:txBody>
      </p:sp>
      <p:pic>
        <p:nvPicPr>
          <p:cNvPr id="4"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819397" y="140018"/>
            <a:ext cx="10390909" cy="982345"/>
          </a:xfrm>
          <a:prstGeom prst="rect">
            <a:avLst/>
          </a:prstGeom>
          <a:noFill/>
          <a:ln>
            <a:noFill/>
          </a:ln>
        </p:spPr>
      </p:pic>
    </p:spTree>
    <p:extLst>
      <p:ext uri="{BB962C8B-B14F-4D97-AF65-F5344CB8AC3E}">
        <p14:creationId xmlns:p14="http://schemas.microsoft.com/office/powerpoint/2010/main" val="17245172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sz="3200" dirty="0" smtClean="0"/>
              <a:t/>
            </a:r>
            <a:br>
              <a:rPr lang="fr-FR" sz="3200" dirty="0" smtClean="0"/>
            </a:br>
            <a:r>
              <a:rPr lang="fr-FR" sz="3200" dirty="0"/>
              <a:t/>
            </a:r>
            <a:br>
              <a:rPr lang="fr-FR" sz="3200" dirty="0"/>
            </a:br>
            <a:r>
              <a:rPr lang="fr-FR" sz="3600" b="1" dirty="0" smtClean="0">
                <a:latin typeface="+mn-lt"/>
              </a:rPr>
              <a:t>Introduction</a:t>
            </a:r>
            <a:endParaRPr lang="fr-FR" sz="3600" b="1" dirty="0">
              <a:latin typeface="+mn-lt"/>
            </a:endParaRPr>
          </a:p>
        </p:txBody>
      </p:sp>
      <p:sp>
        <p:nvSpPr>
          <p:cNvPr id="4" name="Espace réservé du contenu 3"/>
          <p:cNvSpPr>
            <a:spLocks noGrp="1"/>
          </p:cNvSpPr>
          <p:nvPr>
            <p:ph sz="half" idx="2"/>
          </p:nvPr>
        </p:nvSpPr>
        <p:spPr>
          <a:xfrm>
            <a:off x="5700156" y="2137557"/>
            <a:ext cx="5653644" cy="4560126"/>
          </a:xfrm>
        </p:spPr>
        <p:txBody>
          <a:bodyPr>
            <a:normAutofit fontScale="92500" lnSpcReduction="20000"/>
          </a:bodyPr>
          <a:lstStyle/>
          <a:p>
            <a:pPr marL="342900" indent="-342900" algn="just">
              <a:buFont typeface="Arial" charset="0"/>
              <a:buChar char="•"/>
            </a:pPr>
            <a:r>
              <a:rPr lang="en-GB" sz="2200" dirty="0"/>
              <a:t>Most of the poor in Sub-Saharan Africa and particularly in Mali depend on agriculture for survival</a:t>
            </a:r>
          </a:p>
          <a:p>
            <a:pPr marL="342900" indent="-342900" algn="just">
              <a:buFont typeface="Arial" charset="0"/>
              <a:buChar char="•"/>
            </a:pPr>
            <a:endParaRPr lang="en-GB" sz="2200" dirty="0"/>
          </a:p>
          <a:p>
            <a:pPr marL="342900" indent="-342900" algn="just">
              <a:buFont typeface="Arial" charset="0"/>
              <a:buChar char="•"/>
            </a:pPr>
            <a:r>
              <a:rPr lang="en-GB" sz="2200" dirty="0"/>
              <a:t>Malian agricultural sector is dominated by small family farms (68%) who produce mainly millet and sorghum covering approximately 80% of the cultivated areas, and contributing to 49% of household food needs (Fall, 2011)</a:t>
            </a:r>
          </a:p>
          <a:p>
            <a:pPr marL="342900" indent="-342900" algn="just">
              <a:buFont typeface="Arial" charset="0"/>
              <a:buChar char="•"/>
            </a:pPr>
            <a:endParaRPr lang="en-GB" sz="2200" dirty="0"/>
          </a:p>
          <a:p>
            <a:pPr marL="342900" indent="-342900" algn="just">
              <a:buFont typeface="Arial" charset="0"/>
              <a:buChar char="•"/>
            </a:pPr>
            <a:r>
              <a:rPr lang="en-GB" sz="2200" dirty="0"/>
              <a:t>These two cereals are characterized by a persistent low of yields mainly </a:t>
            </a:r>
            <a:r>
              <a:rPr lang="en-GB" sz="2200" dirty="0" smtClean="0"/>
              <a:t>due to </a:t>
            </a:r>
            <a:r>
              <a:rPr lang="en-GB" sz="2200" dirty="0"/>
              <a:t>poor soil fertility, low input use, and continued practice of traditional production techniques. Lack </a:t>
            </a:r>
            <a:r>
              <a:rPr lang="en-GB" sz="2200" dirty="0" smtClean="0"/>
              <a:t>or </a:t>
            </a:r>
            <a:r>
              <a:rPr lang="en-GB" sz="2200" dirty="0"/>
              <a:t>low use of innovative technologies is a major constraint to high productivity in agricultural sector in Mali</a:t>
            </a:r>
            <a:endParaRPr lang="fr-FR" sz="2200" dirty="0"/>
          </a:p>
          <a:p>
            <a:pPr marL="0" marR="0" lvl="0" indent="0" defTabSz="914400" eaLnBrk="1" fontAlgn="auto" latinLnBrk="0" hangingPunct="1">
              <a:lnSpc>
                <a:spcPct val="100000"/>
              </a:lnSpc>
              <a:spcBef>
                <a:spcPts val="0"/>
              </a:spcBef>
              <a:spcAft>
                <a:spcPts val="0"/>
              </a:spcAft>
              <a:buClrTx/>
              <a:buSzTx/>
              <a:buFontTx/>
              <a:buNone/>
              <a:tabLst/>
              <a:defRPr/>
            </a:pPr>
            <a:endParaRPr lang="fr-FR" sz="2000" dirty="0"/>
          </a:p>
        </p:txBody>
      </p:sp>
      <p:pic>
        <p:nvPicPr>
          <p:cNvPr id="5"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1893"/>
            <a:ext cx="10515600" cy="1130642"/>
          </a:xfrm>
          <a:prstGeom prst="rect">
            <a:avLst/>
          </a:prstGeom>
          <a:noFill/>
          <a:ln>
            <a:noFill/>
          </a:ln>
        </p:spPr>
      </p:pic>
      <p:sp>
        <p:nvSpPr>
          <p:cNvPr id="7" name="Flèche vers la droite 6"/>
          <p:cNvSpPr/>
          <p:nvPr/>
        </p:nvSpPr>
        <p:spPr>
          <a:xfrm>
            <a:off x="838200" y="1915794"/>
            <a:ext cx="4968834" cy="46987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0000" rtlCol="0" anchor="ctr"/>
          <a:lstStyle/>
          <a:p>
            <a:pPr lvl="0"/>
            <a:r>
              <a:rPr lang="en-GB" sz="2400" b="1" dirty="0">
                <a:solidFill>
                  <a:srgbClr val="C00000"/>
                </a:solidFill>
              </a:rPr>
              <a:t>Why must we move towards alternative systems for cereal production in Mali?</a:t>
            </a:r>
            <a:endParaRPr lang="fr-FR" sz="2400" dirty="0"/>
          </a:p>
        </p:txBody>
      </p:sp>
    </p:spTree>
    <p:extLst>
      <p:ext uri="{BB962C8B-B14F-4D97-AF65-F5344CB8AC3E}">
        <p14:creationId xmlns:p14="http://schemas.microsoft.com/office/powerpoint/2010/main" val="1007001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807523"/>
            <a:ext cx="10515600" cy="799404"/>
          </a:xfrm>
        </p:spPr>
        <p:txBody>
          <a:bodyPr>
            <a:normAutofit fontScale="90000"/>
          </a:bodyPr>
          <a:lstStyle/>
          <a:p>
            <a:pPr algn="ctr"/>
            <a:r>
              <a:rPr lang="fr-FR" sz="3200" dirty="0" smtClean="0"/>
              <a:t/>
            </a:r>
            <a:br>
              <a:rPr lang="fr-FR" sz="3200" dirty="0" smtClean="0"/>
            </a:br>
            <a:endParaRPr lang="fr-FR" sz="3200" dirty="0"/>
          </a:p>
        </p:txBody>
      </p:sp>
      <p:pic>
        <p:nvPicPr>
          <p:cNvPr id="5"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1893"/>
            <a:ext cx="10515600" cy="1095016"/>
          </a:xfrm>
          <a:prstGeom prst="rect">
            <a:avLst/>
          </a:prstGeom>
          <a:noFill/>
          <a:ln>
            <a:noFill/>
          </a:ln>
        </p:spPr>
      </p:pic>
      <p:sp>
        <p:nvSpPr>
          <p:cNvPr id="7" name="Rectangle 6"/>
          <p:cNvSpPr/>
          <p:nvPr/>
        </p:nvSpPr>
        <p:spPr>
          <a:xfrm>
            <a:off x="5331951" y="1027906"/>
            <a:ext cx="2309607" cy="584775"/>
          </a:xfrm>
          <a:prstGeom prst="rect">
            <a:avLst/>
          </a:prstGeom>
        </p:spPr>
        <p:txBody>
          <a:bodyPr wrap="none">
            <a:spAutoFit/>
          </a:bodyPr>
          <a:lstStyle/>
          <a:p>
            <a:r>
              <a:rPr lang="fr-FR" sz="3200" b="1" dirty="0"/>
              <a:t>Introduction</a:t>
            </a:r>
            <a:endParaRPr lang="fr-FR" sz="3200" dirty="0"/>
          </a:p>
        </p:txBody>
      </p:sp>
      <p:sp>
        <p:nvSpPr>
          <p:cNvPr id="8" name="Ellipse 7"/>
          <p:cNvSpPr/>
          <p:nvPr/>
        </p:nvSpPr>
        <p:spPr>
          <a:xfrm>
            <a:off x="624443" y="2256311"/>
            <a:ext cx="3756559" cy="3230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rPr>
              <a:t>Africa Research In sustainable Intensification for The Next Generation (Africa RISING) Project  </a:t>
            </a:r>
            <a:endParaRPr lang="fr-FR" sz="2400" dirty="0">
              <a:solidFill>
                <a:srgbClr val="FF0000"/>
              </a:solidFill>
            </a:endParaRPr>
          </a:p>
        </p:txBody>
      </p:sp>
      <p:sp>
        <p:nvSpPr>
          <p:cNvPr id="10" name="Rectangle 9"/>
          <p:cNvSpPr/>
          <p:nvPr/>
        </p:nvSpPr>
        <p:spPr>
          <a:xfrm>
            <a:off x="4862730" y="2256312"/>
            <a:ext cx="6098193" cy="13300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I</a:t>
            </a:r>
            <a:r>
              <a:rPr lang="en-GB" sz="2000" b="1" dirty="0" smtClean="0"/>
              <a:t>ncrease </a:t>
            </a:r>
            <a:r>
              <a:rPr lang="en-GB" sz="2000" b="1" dirty="0"/>
              <a:t>adoption of sustainable intensification innovations that improve productivity, product quality, nutrition, income, market access, and conserve the natural resources</a:t>
            </a:r>
            <a:endParaRPr lang="fr-FR" sz="2000" b="1" dirty="0"/>
          </a:p>
        </p:txBody>
      </p:sp>
      <p:sp>
        <p:nvSpPr>
          <p:cNvPr id="11" name="Rectangle 10"/>
          <p:cNvSpPr/>
          <p:nvPr/>
        </p:nvSpPr>
        <p:spPr>
          <a:xfrm>
            <a:off x="4915957" y="4729112"/>
            <a:ext cx="6098192" cy="1514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Fertilizer options for sorghum production </a:t>
            </a:r>
            <a:r>
              <a:rPr lang="en-GB" sz="2000" b="1" dirty="0"/>
              <a:t>have been included: (T1) traditional system as a control treatment, (T2) treatment with only manure, (T3) treatment with only mineral fertilizer, and (T4) treatment with manure and mineral fertilizer</a:t>
            </a:r>
            <a:endParaRPr lang="fr-FR" sz="2000" b="1" dirty="0"/>
          </a:p>
        </p:txBody>
      </p:sp>
      <p:sp>
        <p:nvSpPr>
          <p:cNvPr id="3" name="Flèche vers le haut 2"/>
          <p:cNvSpPr/>
          <p:nvPr/>
        </p:nvSpPr>
        <p:spPr>
          <a:xfrm>
            <a:off x="6486754" y="3668526"/>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vers le haut 5"/>
          <p:cNvSpPr/>
          <p:nvPr/>
        </p:nvSpPr>
        <p:spPr>
          <a:xfrm>
            <a:off x="8834822" y="3668526"/>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36470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668760"/>
            <a:ext cx="10515600" cy="1156298"/>
          </a:xfrm>
        </p:spPr>
        <p:txBody>
          <a:bodyPr/>
          <a:lstStyle/>
          <a:p>
            <a:pPr algn="ctr"/>
            <a:r>
              <a:rPr lang="fr-FR" dirty="0" smtClean="0"/>
              <a:t/>
            </a:r>
            <a:br>
              <a:rPr lang="fr-FR" dirty="0" smtClean="0"/>
            </a:br>
            <a:r>
              <a:rPr lang="fr-FR" sz="3200" b="1" dirty="0" smtClean="0">
                <a:latin typeface="+mn-lt"/>
              </a:rPr>
              <a:t>Objective and </a:t>
            </a:r>
            <a:r>
              <a:rPr lang="fr-FR" sz="3200" b="1" dirty="0" err="1" smtClean="0">
                <a:latin typeface="+mn-lt"/>
              </a:rPr>
              <a:t>Research</a:t>
            </a:r>
            <a:r>
              <a:rPr lang="fr-FR" sz="3200" b="1" dirty="0" smtClean="0">
                <a:latin typeface="+mn-lt"/>
              </a:rPr>
              <a:t> </a:t>
            </a:r>
            <a:r>
              <a:rPr lang="fr-FR" sz="3200" b="1" dirty="0" err="1" smtClean="0">
                <a:latin typeface="+mn-lt"/>
              </a:rPr>
              <a:t>approach</a:t>
            </a:r>
            <a:endParaRPr lang="fr-FR" b="1" dirty="0">
              <a:latin typeface="+mn-lt"/>
            </a:endParaRPr>
          </a:p>
        </p:txBody>
      </p:sp>
      <p:sp>
        <p:nvSpPr>
          <p:cNvPr id="3" name="Espace réservé du contenu 2"/>
          <p:cNvSpPr>
            <a:spLocks noGrp="1"/>
          </p:cNvSpPr>
          <p:nvPr>
            <p:ph sz="half" idx="1"/>
          </p:nvPr>
        </p:nvSpPr>
        <p:spPr>
          <a:xfrm>
            <a:off x="743197" y="2233503"/>
            <a:ext cx="4826330" cy="4248603"/>
          </a:xfrm>
        </p:spPr>
        <p:txBody>
          <a:bodyPr>
            <a:normAutofit/>
          </a:bodyPr>
          <a:lstStyle/>
          <a:p>
            <a:pPr algn="just">
              <a:lnSpc>
                <a:spcPct val="100000"/>
              </a:lnSpc>
              <a:spcBef>
                <a:spcPts val="0"/>
              </a:spcBef>
            </a:pPr>
            <a:r>
              <a:rPr lang="en-GB" sz="1800" dirty="0" smtClean="0"/>
              <a:t>These </a:t>
            </a:r>
            <a:r>
              <a:rPr lang="en-GB" sz="1800" dirty="0"/>
              <a:t>fertilizer options have been compared and contrasted with respect to biological parameters. However, economic analysis is </a:t>
            </a:r>
            <a:r>
              <a:rPr lang="en-GB" sz="1800" dirty="0" smtClean="0"/>
              <a:t>missing.</a:t>
            </a:r>
          </a:p>
          <a:p>
            <a:pPr>
              <a:lnSpc>
                <a:spcPct val="100000"/>
              </a:lnSpc>
              <a:spcBef>
                <a:spcPts val="0"/>
              </a:spcBef>
            </a:pPr>
            <a:endParaRPr lang="en-GB" sz="1800" dirty="0"/>
          </a:p>
          <a:p>
            <a:pPr algn="just">
              <a:lnSpc>
                <a:spcPct val="100000"/>
              </a:lnSpc>
              <a:spcBef>
                <a:spcPts val="0"/>
              </a:spcBef>
            </a:pPr>
            <a:r>
              <a:rPr lang="en-GB" sz="1800" dirty="0"/>
              <a:t>The article </a:t>
            </a:r>
            <a:r>
              <a:rPr lang="en-GB" sz="1800" b="1" dirty="0"/>
              <a:t>aims to compare and contrast the four crop treatments with respects their economic advantages and production </a:t>
            </a:r>
            <a:r>
              <a:rPr lang="en-GB" sz="1800" b="1" dirty="0" smtClean="0"/>
              <a:t>risks using stochastic dominance analysis.</a:t>
            </a:r>
            <a:endParaRPr lang="en-GB" sz="1800" b="1" dirty="0"/>
          </a:p>
          <a:p>
            <a:pPr>
              <a:lnSpc>
                <a:spcPct val="100000"/>
              </a:lnSpc>
              <a:spcBef>
                <a:spcPts val="0"/>
              </a:spcBef>
            </a:pPr>
            <a:endParaRPr lang="en-GB" sz="1800" dirty="0"/>
          </a:p>
          <a:p>
            <a:pPr algn="just">
              <a:lnSpc>
                <a:spcPct val="100000"/>
              </a:lnSpc>
              <a:spcBef>
                <a:spcPts val="0"/>
              </a:spcBef>
            </a:pPr>
            <a:r>
              <a:rPr lang="fr-FR" sz="1800" dirty="0" smtClean="0"/>
              <a:t>Most of farmers </a:t>
            </a:r>
            <a:r>
              <a:rPr lang="en-GB" sz="1800" dirty="0"/>
              <a:t>produce enough for two main </a:t>
            </a:r>
            <a:r>
              <a:rPr lang="en-GB" sz="1800" dirty="0" smtClean="0"/>
              <a:t>objectives: </a:t>
            </a:r>
            <a:r>
              <a:rPr lang="en-GB" sz="1800" b="1" dirty="0"/>
              <a:t>food self-sufficient objective (grain yields analysis), and cash income objective (net return analysis</a:t>
            </a:r>
            <a:r>
              <a:rPr lang="en-GB" sz="1800" b="1" dirty="0" smtClean="0"/>
              <a:t>). </a:t>
            </a:r>
            <a:endParaRPr lang="fr-FR" sz="1800" dirty="0" smtClean="0"/>
          </a:p>
          <a:p>
            <a:pPr>
              <a:lnSpc>
                <a:spcPct val="100000"/>
              </a:lnSpc>
              <a:spcBef>
                <a:spcPts val="0"/>
              </a:spcBef>
            </a:pPr>
            <a:endParaRPr lang="fr-FR" sz="2000" dirty="0" smtClean="0"/>
          </a:p>
          <a:p>
            <a:pPr>
              <a:lnSpc>
                <a:spcPct val="100000"/>
              </a:lnSpc>
              <a:spcBef>
                <a:spcPts val="0"/>
              </a:spcBef>
            </a:pPr>
            <a:endParaRPr lang="fr-FR" sz="2000" dirty="0" smtClean="0"/>
          </a:p>
          <a:p>
            <a:pPr>
              <a:lnSpc>
                <a:spcPct val="100000"/>
              </a:lnSpc>
              <a:spcBef>
                <a:spcPts val="0"/>
              </a:spcBef>
            </a:pPr>
            <a:endParaRPr lang="fr-FR" sz="2000" dirty="0"/>
          </a:p>
        </p:txBody>
      </p:sp>
      <mc:AlternateContent xmlns:mc="http://schemas.openxmlformats.org/markup-compatibility/2006" xmlns:a14="http://schemas.microsoft.com/office/drawing/2010/main">
        <mc:Choice Requires="a14">
          <p:sp>
            <p:nvSpPr>
              <p:cNvPr id="4" name="Espace réservé du contenu 3"/>
              <p:cNvSpPr>
                <a:spLocks noGrp="1"/>
              </p:cNvSpPr>
              <p:nvPr>
                <p:ph sz="half" idx="2"/>
              </p:nvPr>
            </p:nvSpPr>
            <p:spPr>
              <a:xfrm>
                <a:off x="5712031" y="2233503"/>
                <a:ext cx="5558642" cy="4248603"/>
              </a:xfrm>
            </p:spPr>
            <p:txBody>
              <a:bodyPr>
                <a:normAutofit/>
              </a:bodyPr>
              <a:lstStyle/>
              <a:p>
                <a:pPr algn="just">
                  <a:lnSpc>
                    <a:spcPct val="100000"/>
                  </a:lnSpc>
                  <a:spcBef>
                    <a:spcPts val="0"/>
                  </a:spcBef>
                </a:pPr>
                <a:r>
                  <a:rPr lang="en-GB" sz="1800" dirty="0" smtClean="0"/>
                  <a:t>Stochastic dominance analysis is based on two rules:</a:t>
                </a:r>
              </a:p>
              <a:p>
                <a:pPr algn="just">
                  <a:lnSpc>
                    <a:spcPct val="100000"/>
                  </a:lnSpc>
                  <a:spcBef>
                    <a:spcPts val="0"/>
                  </a:spcBef>
                </a:pPr>
                <a:endParaRPr lang="en-GB" sz="1800" dirty="0"/>
              </a:p>
              <a:p>
                <a:pPr algn="just">
                  <a:lnSpc>
                    <a:spcPct val="100000"/>
                  </a:lnSpc>
                  <a:spcBef>
                    <a:spcPts val="0"/>
                  </a:spcBef>
                </a:pPr>
                <a:r>
                  <a:rPr lang="en-GB" sz="1800" dirty="0" smtClean="0"/>
                  <a:t>The </a:t>
                </a:r>
                <a:r>
                  <a:rPr lang="en-GB" sz="1800" b="1" dirty="0"/>
                  <a:t>first rule </a:t>
                </a:r>
                <a:r>
                  <a:rPr lang="en-GB" sz="1800" dirty="0"/>
                  <a:t>assumes that human beings prefer more to less of most </a:t>
                </a:r>
                <a:r>
                  <a:rPr lang="en-GB" sz="1800" dirty="0" smtClean="0"/>
                  <a:t>goods, and </a:t>
                </a:r>
                <a:r>
                  <a:rPr lang="en-GB" sz="1800" dirty="0"/>
                  <a:t>states that </a:t>
                </a:r>
                <a14:m>
                  <m:oMath xmlns:m="http://schemas.openxmlformats.org/officeDocument/2006/math">
                    <m:r>
                      <a:rPr lang="en-GB" sz="1800" i="1">
                        <a:latin typeface="Cambria Math" charset="0"/>
                      </a:rPr>
                      <m:t>𝐹</m:t>
                    </m:r>
                  </m:oMath>
                </a14:m>
                <a:r>
                  <a:rPr lang="en-GB" sz="1800" dirty="0"/>
                  <a:t> dominates </a:t>
                </a:r>
                <a14:m>
                  <m:oMath xmlns:m="http://schemas.openxmlformats.org/officeDocument/2006/math">
                    <m:r>
                      <a:rPr lang="en-GB" sz="1800" i="1">
                        <a:latin typeface="Cambria Math" charset="0"/>
                      </a:rPr>
                      <m:t>𝐺</m:t>
                    </m:r>
                  </m:oMath>
                </a14:m>
                <a:r>
                  <a:rPr lang="en-GB" sz="1800" dirty="0"/>
                  <a:t> if the cumulative distribution </a:t>
                </a:r>
                <a14:m>
                  <m:oMath xmlns:m="http://schemas.openxmlformats.org/officeDocument/2006/math">
                    <m:r>
                      <a:rPr lang="en-GB" sz="1800" i="1">
                        <a:latin typeface="Cambria Math" charset="0"/>
                      </a:rPr>
                      <m:t>𝐹</m:t>
                    </m:r>
                    <m:r>
                      <a:rPr lang="en-GB" sz="1800" i="1">
                        <a:latin typeface="Cambria Math" charset="0"/>
                      </a:rPr>
                      <m:t>(</m:t>
                    </m:r>
                    <m:r>
                      <a:rPr lang="en-GB" sz="1800" i="1">
                        <a:latin typeface="Cambria Math" charset="0"/>
                      </a:rPr>
                      <m:t>𝑥</m:t>
                    </m:r>
                    <m:r>
                      <a:rPr lang="en-GB" sz="1800" i="1">
                        <a:latin typeface="Cambria Math" charset="0"/>
                      </a:rPr>
                      <m:t>)</m:t>
                    </m:r>
                  </m:oMath>
                </a14:m>
                <a:r>
                  <a:rPr lang="en-GB" sz="1800" dirty="0"/>
                  <a:t> is to the right of the cumulative distribution </a:t>
                </a:r>
                <a14:m>
                  <m:oMath xmlns:m="http://schemas.openxmlformats.org/officeDocument/2006/math">
                    <m:r>
                      <a:rPr lang="en-GB" sz="1800" i="1">
                        <a:latin typeface="Cambria Math" charset="0"/>
                      </a:rPr>
                      <m:t>𝐺</m:t>
                    </m:r>
                    <m:r>
                      <a:rPr lang="en-GB" sz="1800" i="1">
                        <a:latin typeface="Cambria Math" charset="0"/>
                      </a:rPr>
                      <m:t>(</m:t>
                    </m:r>
                    <m:r>
                      <a:rPr lang="en-GB" sz="1800" i="1">
                        <a:latin typeface="Cambria Math" charset="0"/>
                      </a:rPr>
                      <m:t>𝑥</m:t>
                    </m:r>
                    <m:r>
                      <a:rPr lang="en-GB" sz="1800" i="1">
                        <a:latin typeface="Cambria Math" charset="0"/>
                      </a:rPr>
                      <m:t>)</m:t>
                    </m:r>
                  </m:oMath>
                </a14:m>
                <a:r>
                  <a:rPr lang="en-GB" sz="1800" dirty="0"/>
                  <a:t> for all levels of outcome</a:t>
                </a:r>
                <a:r>
                  <a:rPr lang="en-GB" sz="1800" dirty="0" smtClean="0"/>
                  <a:t>.</a:t>
                </a:r>
              </a:p>
              <a:p>
                <a:pPr algn="just">
                  <a:lnSpc>
                    <a:spcPct val="100000"/>
                  </a:lnSpc>
                  <a:spcBef>
                    <a:spcPts val="0"/>
                  </a:spcBef>
                </a:pPr>
                <a:endParaRPr lang="en-GB" sz="1800" dirty="0" smtClean="0"/>
              </a:p>
              <a:p>
                <a:pPr algn="just">
                  <a:lnSpc>
                    <a:spcPct val="100000"/>
                  </a:lnSpc>
                  <a:spcBef>
                    <a:spcPts val="0"/>
                  </a:spcBef>
                </a:pPr>
                <a:r>
                  <a:rPr lang="en-GB" sz="1800" b="1" dirty="0" smtClean="0"/>
                  <a:t>The second rule </a:t>
                </a:r>
                <a:r>
                  <a:rPr lang="en-GB" sz="1800" dirty="0"/>
                  <a:t>is based on the fact that, in addition to preferring more to less, most human beings prefer to avoid low value </a:t>
                </a:r>
                <a:r>
                  <a:rPr lang="en-GB" sz="1800" dirty="0" smtClean="0"/>
                  <a:t>outcomes. The </a:t>
                </a:r>
                <a:r>
                  <a:rPr lang="en-GB" sz="1800" dirty="0"/>
                  <a:t>area under the cumulative distribution curve indicates the tendency of an alternative to produce low value outcomes. An alternative is dominated if the area under its cumulative probability curve is larger at every outcome level than that of the alternative. </a:t>
                </a:r>
                <a:endParaRPr lang="fr-FR" sz="1800" dirty="0"/>
              </a:p>
              <a:p>
                <a:pPr algn="just">
                  <a:lnSpc>
                    <a:spcPct val="100000"/>
                  </a:lnSpc>
                  <a:spcBef>
                    <a:spcPts val="0"/>
                  </a:spcBef>
                </a:pPr>
                <a:endParaRPr lang="fr-FR" sz="1800" dirty="0"/>
              </a:p>
            </p:txBody>
          </p:sp>
        </mc:Choice>
        <mc:Fallback xmlns="">
          <p:sp>
            <p:nvSpPr>
              <p:cNvPr id="4" name="Espace réservé du contenu 3"/>
              <p:cNvSpPr>
                <a:spLocks noGrp="1" noRot="1" noChangeAspect="1" noMove="1" noResize="1" noEditPoints="1" noAdjustHandles="1" noChangeArrowheads="1" noChangeShapeType="1" noTextEdit="1"/>
              </p:cNvSpPr>
              <p:nvPr>
                <p:ph sz="half" idx="2"/>
              </p:nvPr>
            </p:nvSpPr>
            <p:spPr>
              <a:xfrm>
                <a:off x="5712031" y="2233503"/>
                <a:ext cx="5558642" cy="4248603"/>
              </a:xfrm>
              <a:blipFill rotWithShape="0">
                <a:blip r:embed="rId2"/>
                <a:stretch>
                  <a:fillRect l="-658" t="-717" r="-987" b="-1291"/>
                </a:stretch>
              </a:blipFill>
            </p:spPr>
            <p:txBody>
              <a:bodyPr/>
              <a:lstStyle/>
              <a:p>
                <a:r>
                  <a:rPr lang="fr-FR">
                    <a:noFill/>
                  </a:rPr>
                  <a:t> </a:t>
                </a:r>
              </a:p>
            </p:txBody>
          </p:sp>
        </mc:Fallback>
      </mc:AlternateContent>
      <p:pic>
        <p:nvPicPr>
          <p:cNvPr id="5"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838200" y="151893"/>
            <a:ext cx="10515600" cy="1095016"/>
          </a:xfrm>
          <a:prstGeom prst="rect">
            <a:avLst/>
          </a:prstGeom>
          <a:noFill/>
          <a:ln>
            <a:noFill/>
          </a:ln>
        </p:spPr>
      </p:pic>
    </p:spTree>
    <p:extLst>
      <p:ext uri="{BB962C8B-B14F-4D97-AF65-F5344CB8AC3E}">
        <p14:creationId xmlns:p14="http://schemas.microsoft.com/office/powerpoint/2010/main" val="1957808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2000" dirty="0" smtClean="0"/>
              <a:t/>
            </a:r>
            <a:br>
              <a:rPr lang="fr-FR" sz="2000" dirty="0" smtClean="0"/>
            </a:br>
            <a:r>
              <a:rPr lang="fr-FR" sz="3200" dirty="0"/>
              <a:t/>
            </a:r>
            <a:br>
              <a:rPr lang="fr-FR" sz="3200" dirty="0"/>
            </a:br>
            <a:r>
              <a:rPr lang="fr-FR" sz="3200" b="1" dirty="0" err="1" smtClean="0">
                <a:latin typeface="+mn-lt"/>
              </a:rPr>
              <a:t>Results</a:t>
            </a:r>
            <a:r>
              <a:rPr lang="fr-FR" sz="3200" b="1" dirty="0" smtClean="0">
                <a:latin typeface="+mn-lt"/>
              </a:rPr>
              <a:t> and discussions</a:t>
            </a:r>
            <a:endParaRPr lang="fr-FR" sz="2000" b="1" dirty="0">
              <a:latin typeface="+mn-lt"/>
            </a:endParaRPr>
          </a:p>
        </p:txBody>
      </p:sp>
      <p:sp>
        <p:nvSpPr>
          <p:cNvPr id="3" name="Espace réservé du contenu 2"/>
          <p:cNvSpPr>
            <a:spLocks noGrp="1"/>
          </p:cNvSpPr>
          <p:nvPr>
            <p:ph sz="half" idx="1"/>
          </p:nvPr>
        </p:nvSpPr>
        <p:spPr>
          <a:xfrm>
            <a:off x="838200" y="1825624"/>
            <a:ext cx="5181600" cy="4812681"/>
          </a:xfrm>
        </p:spPr>
        <p:txBody>
          <a:bodyPr>
            <a:normAutofit/>
          </a:bodyPr>
          <a:lstStyle/>
          <a:p>
            <a:pPr algn="just"/>
            <a:r>
              <a:rPr lang="en-GB" sz="1800" dirty="0" smtClean="0"/>
              <a:t>Average </a:t>
            </a:r>
            <a:r>
              <a:rPr lang="en-GB" sz="1800" dirty="0"/>
              <a:t>grain yields for the two years for </a:t>
            </a:r>
            <a:r>
              <a:rPr lang="en-GB" sz="1800" dirty="0" smtClean="0"/>
              <a:t>T2 (1051 </a:t>
            </a:r>
            <a:r>
              <a:rPr lang="en-GB" sz="1800" dirty="0"/>
              <a:t>kg/ha), </a:t>
            </a:r>
            <a:r>
              <a:rPr lang="en-GB" sz="1800" dirty="0" smtClean="0"/>
              <a:t>T3 (1287 </a:t>
            </a:r>
            <a:r>
              <a:rPr lang="en-GB" sz="1800" dirty="0"/>
              <a:t>kg/ha), and with </a:t>
            </a:r>
            <a:r>
              <a:rPr lang="en-GB" sz="1800" dirty="0" smtClean="0"/>
              <a:t>T4 (1495 </a:t>
            </a:r>
            <a:r>
              <a:rPr lang="en-GB" sz="1800" dirty="0"/>
              <a:t>kg/ha) were significantly higher than control treatment (847 kg/ha).</a:t>
            </a:r>
          </a:p>
          <a:p>
            <a:pPr algn="just"/>
            <a:endParaRPr lang="fr-FR" sz="2000" dirty="0" smtClean="0"/>
          </a:p>
          <a:p>
            <a:pPr algn="just"/>
            <a:endParaRPr lang="fr-FR" sz="2000" dirty="0"/>
          </a:p>
        </p:txBody>
      </p:sp>
      <p:sp>
        <p:nvSpPr>
          <p:cNvPr id="4" name="Espace réservé du contenu 3"/>
          <p:cNvSpPr>
            <a:spLocks noGrp="1"/>
          </p:cNvSpPr>
          <p:nvPr>
            <p:ph sz="half" idx="2"/>
          </p:nvPr>
        </p:nvSpPr>
        <p:spPr>
          <a:xfrm>
            <a:off x="6172200" y="1825624"/>
            <a:ext cx="5181600" cy="4599617"/>
          </a:xfrm>
        </p:spPr>
        <p:txBody>
          <a:bodyPr>
            <a:normAutofit/>
          </a:bodyPr>
          <a:lstStyle/>
          <a:p>
            <a:pPr algn="just">
              <a:lnSpc>
                <a:spcPct val="80000"/>
              </a:lnSpc>
              <a:spcBef>
                <a:spcPts val="0"/>
              </a:spcBef>
            </a:pPr>
            <a:r>
              <a:rPr lang="en-GB" sz="1800" dirty="0" smtClean="0"/>
              <a:t>T1, T2, </a:t>
            </a:r>
            <a:r>
              <a:rPr lang="en-GB" sz="1800" dirty="0"/>
              <a:t>and </a:t>
            </a:r>
            <a:r>
              <a:rPr lang="en-GB" sz="1800" dirty="0" smtClean="0"/>
              <a:t>T3 are the dominated </a:t>
            </a:r>
            <a:r>
              <a:rPr lang="en-GB" sz="1800" dirty="0"/>
              <a:t>technologies, while </a:t>
            </a:r>
            <a:r>
              <a:rPr lang="en-GB" sz="1800" dirty="0" smtClean="0"/>
              <a:t>T4 is </a:t>
            </a:r>
            <a:r>
              <a:rPr lang="en-GB" sz="1800" dirty="0"/>
              <a:t>not dominated by any other treatment using either first or second stochastic dominance </a:t>
            </a:r>
            <a:r>
              <a:rPr lang="en-GB" sz="1800" dirty="0" smtClean="0"/>
              <a:t>rule. </a:t>
            </a:r>
          </a:p>
        </p:txBody>
      </p:sp>
      <p:pic>
        <p:nvPicPr>
          <p:cNvPr id="5"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1893"/>
            <a:ext cx="10515600" cy="1095016"/>
          </a:xfrm>
          <a:prstGeom prst="rect">
            <a:avLst/>
          </a:prstGeom>
          <a:noFill/>
          <a:ln>
            <a:noFill/>
          </a:ln>
        </p:spPr>
      </p:pic>
      <p:graphicFrame>
        <p:nvGraphicFramePr>
          <p:cNvPr id="7" name="Espace réservé du contenu 5"/>
          <p:cNvGraphicFramePr>
            <a:graphicFrameLocks/>
          </p:cNvGraphicFramePr>
          <p:nvPr>
            <p:extLst>
              <p:ext uri="{D42A27DB-BD31-4B8C-83A1-F6EECF244321}">
                <p14:modId xmlns:p14="http://schemas.microsoft.com/office/powerpoint/2010/main" val="1666314174"/>
              </p:ext>
            </p:extLst>
          </p:nvPr>
        </p:nvGraphicFramePr>
        <p:xfrm>
          <a:off x="914401" y="3075709"/>
          <a:ext cx="4999511" cy="3657599"/>
        </p:xfrm>
        <a:graphic>
          <a:graphicData uri="http://schemas.openxmlformats.org/drawingml/2006/table">
            <a:tbl>
              <a:tblPr firstRow="1" firstCol="1" bandRow="1">
                <a:tableStyleId>{5C22544A-7EE6-4342-B048-85BDC9FD1C3A}</a:tableStyleId>
              </a:tblPr>
              <a:tblGrid>
                <a:gridCol w="2473758"/>
                <a:gridCol w="783182"/>
                <a:gridCol w="676022"/>
                <a:gridCol w="1066549"/>
              </a:tblGrid>
              <a:tr h="567557">
                <a:tc>
                  <a:txBody>
                    <a:bodyPr/>
                    <a:lstStyle/>
                    <a:p>
                      <a:pPr>
                        <a:spcAft>
                          <a:spcPts val="0"/>
                        </a:spcAft>
                      </a:pPr>
                      <a:r>
                        <a:rPr lang="en-GB" sz="1400" dirty="0">
                          <a:effectLst/>
                        </a:rPr>
                        <a:t>Treatment</a:t>
                      </a:r>
                      <a:endParaRPr lang="fr-FR" sz="1400" dirty="0">
                        <a:effectLst/>
                        <a:latin typeface="Times New Roman" charset="0"/>
                        <a:ea typeface="Calibri" charset="0"/>
                      </a:endParaRPr>
                    </a:p>
                  </a:txBody>
                  <a:tcPr marL="21903" marR="21903" marT="0" marB="0" anchor="b"/>
                </a:tc>
                <a:tc gridSpan="3">
                  <a:txBody>
                    <a:bodyPr/>
                    <a:lstStyle/>
                    <a:p>
                      <a:pPr algn="ctr">
                        <a:spcAft>
                          <a:spcPts val="0"/>
                        </a:spcAft>
                      </a:pPr>
                      <a:r>
                        <a:rPr lang="en-GB" sz="1400">
                          <a:effectLst/>
                        </a:rPr>
                        <a:t>Year</a:t>
                      </a:r>
                      <a:endParaRPr lang="fr-FR" sz="1400">
                        <a:effectLst/>
                        <a:latin typeface="Times New Roman" charset="0"/>
                        <a:ea typeface="Calibri" charset="0"/>
                      </a:endParaRPr>
                    </a:p>
                  </a:txBody>
                  <a:tcPr marL="21903" marR="21903" marT="0" marB="0" anchor="b"/>
                </a:tc>
                <a:tc hMerge="1">
                  <a:txBody>
                    <a:bodyPr/>
                    <a:lstStyle/>
                    <a:p>
                      <a:endParaRPr lang="fr-FR"/>
                    </a:p>
                  </a:txBody>
                  <a:tcPr/>
                </a:tc>
                <a:tc hMerge="1">
                  <a:txBody>
                    <a:bodyPr/>
                    <a:lstStyle/>
                    <a:p>
                      <a:endParaRPr lang="fr-FR"/>
                    </a:p>
                  </a:txBody>
                  <a:tcPr/>
                </a:tc>
              </a:tr>
              <a:tr h="504498">
                <a:tc>
                  <a:txBody>
                    <a:bodyPr/>
                    <a:lstStyle/>
                    <a:p>
                      <a:endParaRPr lang="fr-FR" sz="1400" dirty="0">
                        <a:effectLst/>
                        <a:latin typeface="Calibri" charset="0"/>
                      </a:endParaRPr>
                    </a:p>
                  </a:txBody>
                  <a:tcPr marL="21903" marR="21903" marT="0" marB="0" anchor="b"/>
                </a:tc>
                <a:tc>
                  <a:txBody>
                    <a:bodyPr/>
                    <a:lstStyle/>
                    <a:p>
                      <a:pPr algn="ctr">
                        <a:spcAft>
                          <a:spcPts val="0"/>
                        </a:spcAft>
                      </a:pPr>
                      <a:r>
                        <a:rPr lang="en-GB" sz="1400">
                          <a:effectLst/>
                        </a:rPr>
                        <a:t>2014</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2015</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Mean (2014 - 2015)</a:t>
                      </a:r>
                      <a:endParaRPr lang="fr-FR" sz="1400">
                        <a:effectLst/>
                        <a:latin typeface="Times New Roman" charset="0"/>
                        <a:ea typeface="Calibri" charset="0"/>
                      </a:endParaRPr>
                    </a:p>
                  </a:txBody>
                  <a:tcPr marL="21903" marR="21903" marT="0" marB="0" anchor="b"/>
                </a:tc>
              </a:tr>
              <a:tr h="536025">
                <a:tc>
                  <a:txBody>
                    <a:bodyPr/>
                    <a:lstStyle/>
                    <a:p>
                      <a:pPr>
                        <a:spcAft>
                          <a:spcPts val="0"/>
                        </a:spcAft>
                      </a:pPr>
                      <a:r>
                        <a:rPr lang="en-GB" sz="1400" dirty="0">
                          <a:effectLst/>
                        </a:rPr>
                        <a:t> </a:t>
                      </a:r>
                      <a:endParaRPr lang="fr-FR" sz="1400" dirty="0">
                        <a:effectLst/>
                        <a:latin typeface="Times New Roman" charset="0"/>
                        <a:ea typeface="Calibri" charset="0"/>
                      </a:endParaRPr>
                    </a:p>
                  </a:txBody>
                  <a:tcPr marL="21903" marR="21903" marT="0" marB="0" anchor="b"/>
                </a:tc>
                <a:tc>
                  <a:txBody>
                    <a:bodyPr/>
                    <a:lstStyle/>
                    <a:p>
                      <a:pPr algn="ctr">
                        <a:spcAft>
                          <a:spcPts val="0"/>
                        </a:spcAft>
                      </a:pPr>
                      <a:r>
                        <a:rPr lang="en-GB" sz="1400">
                          <a:effectLst/>
                        </a:rPr>
                        <a:t>(Kg/ha)</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(Kg/ha)</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(Kg/ha)</a:t>
                      </a:r>
                      <a:endParaRPr lang="fr-FR" sz="1400">
                        <a:effectLst/>
                        <a:latin typeface="Times New Roman" charset="0"/>
                        <a:ea typeface="Calibri" charset="0"/>
                      </a:endParaRPr>
                    </a:p>
                  </a:txBody>
                  <a:tcPr marL="21903" marR="21903" marT="0" marB="0" anchor="b"/>
                </a:tc>
              </a:tr>
              <a:tr h="504498">
                <a:tc>
                  <a:txBody>
                    <a:bodyPr/>
                    <a:lstStyle/>
                    <a:p>
                      <a:pPr>
                        <a:spcAft>
                          <a:spcPts val="0"/>
                        </a:spcAft>
                      </a:pPr>
                      <a:r>
                        <a:rPr lang="en-GB" sz="1400">
                          <a:effectLst/>
                        </a:rPr>
                        <a:t>Traditional system (control treatment)</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811</a:t>
                      </a:r>
                      <a:r>
                        <a:rPr lang="en-GB" sz="1400" baseline="30000">
                          <a:effectLst/>
                        </a:rPr>
                        <a:t>a</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dirty="0">
                          <a:effectLst/>
                        </a:rPr>
                        <a:t>884</a:t>
                      </a:r>
                      <a:r>
                        <a:rPr lang="en-GB" sz="1400" baseline="30000" dirty="0">
                          <a:effectLst/>
                        </a:rPr>
                        <a:t>a</a:t>
                      </a:r>
                      <a:endParaRPr lang="fr-FR" sz="1400" dirty="0">
                        <a:effectLst/>
                        <a:latin typeface="Times New Roman" charset="0"/>
                        <a:ea typeface="Calibri" charset="0"/>
                      </a:endParaRPr>
                    </a:p>
                  </a:txBody>
                  <a:tcPr marL="21903" marR="21903" marT="0" marB="0" anchor="b"/>
                </a:tc>
                <a:tc>
                  <a:txBody>
                    <a:bodyPr/>
                    <a:lstStyle/>
                    <a:p>
                      <a:pPr algn="ctr">
                        <a:spcAft>
                          <a:spcPts val="0"/>
                        </a:spcAft>
                      </a:pPr>
                      <a:r>
                        <a:rPr lang="en-GB" sz="1400">
                          <a:effectLst/>
                        </a:rPr>
                        <a:t>847</a:t>
                      </a:r>
                      <a:r>
                        <a:rPr lang="en-GB" sz="1400" baseline="30000">
                          <a:effectLst/>
                        </a:rPr>
                        <a:t>a</a:t>
                      </a:r>
                      <a:endParaRPr lang="fr-FR" sz="1400">
                        <a:effectLst/>
                        <a:latin typeface="Times New Roman" charset="0"/>
                        <a:ea typeface="Calibri" charset="0"/>
                      </a:endParaRPr>
                    </a:p>
                  </a:txBody>
                  <a:tcPr marL="21903" marR="21903" marT="0" marB="0" anchor="b"/>
                </a:tc>
              </a:tr>
              <a:tr h="504498">
                <a:tc>
                  <a:txBody>
                    <a:bodyPr/>
                    <a:lstStyle/>
                    <a:p>
                      <a:pPr>
                        <a:spcAft>
                          <a:spcPts val="0"/>
                        </a:spcAft>
                      </a:pPr>
                      <a:r>
                        <a:rPr lang="en-GB" sz="1400">
                          <a:effectLst/>
                        </a:rPr>
                        <a:t>Treatment with only manure</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1,025</a:t>
                      </a:r>
                      <a:r>
                        <a:rPr lang="en-GB" sz="1400" baseline="30000">
                          <a:effectLst/>
                        </a:rPr>
                        <a:t>b</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1,076</a:t>
                      </a:r>
                      <a:r>
                        <a:rPr lang="en-GB" sz="1400" baseline="30000">
                          <a:effectLst/>
                        </a:rPr>
                        <a:t>b</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1,051</a:t>
                      </a:r>
                      <a:r>
                        <a:rPr lang="en-GB" sz="1400" baseline="30000">
                          <a:effectLst/>
                        </a:rPr>
                        <a:t>b</a:t>
                      </a:r>
                      <a:endParaRPr lang="fr-FR" sz="1400">
                        <a:effectLst/>
                        <a:latin typeface="Times New Roman" charset="0"/>
                        <a:ea typeface="Calibri" charset="0"/>
                      </a:endParaRPr>
                    </a:p>
                  </a:txBody>
                  <a:tcPr marL="21903" marR="21903" marT="0" marB="0" anchor="b"/>
                </a:tc>
              </a:tr>
              <a:tr h="504498">
                <a:tc>
                  <a:txBody>
                    <a:bodyPr/>
                    <a:lstStyle/>
                    <a:p>
                      <a:pPr>
                        <a:spcAft>
                          <a:spcPts val="0"/>
                        </a:spcAft>
                      </a:pPr>
                      <a:r>
                        <a:rPr lang="en-GB" sz="1400">
                          <a:effectLst/>
                        </a:rPr>
                        <a:t>Treatment with only fertilizer</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1,267</a:t>
                      </a:r>
                      <a:r>
                        <a:rPr lang="en-GB" sz="1400" baseline="30000">
                          <a:effectLst/>
                        </a:rPr>
                        <a:t>c</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1,308</a:t>
                      </a:r>
                      <a:r>
                        <a:rPr lang="en-GB" sz="1400" baseline="30000">
                          <a:effectLst/>
                        </a:rPr>
                        <a:t>c</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1,287</a:t>
                      </a:r>
                      <a:r>
                        <a:rPr lang="en-GB" sz="1400" baseline="30000">
                          <a:effectLst/>
                        </a:rPr>
                        <a:t>c</a:t>
                      </a:r>
                      <a:endParaRPr lang="fr-FR" sz="1400">
                        <a:effectLst/>
                        <a:latin typeface="Times New Roman" charset="0"/>
                        <a:ea typeface="Calibri" charset="0"/>
                      </a:endParaRPr>
                    </a:p>
                  </a:txBody>
                  <a:tcPr marL="21903" marR="21903" marT="0" marB="0" anchor="b"/>
                </a:tc>
              </a:tr>
              <a:tr h="536025">
                <a:tc>
                  <a:txBody>
                    <a:bodyPr/>
                    <a:lstStyle/>
                    <a:p>
                      <a:pPr>
                        <a:spcAft>
                          <a:spcPts val="0"/>
                        </a:spcAft>
                      </a:pPr>
                      <a:r>
                        <a:rPr lang="en-GB" sz="1400" dirty="0">
                          <a:effectLst/>
                        </a:rPr>
                        <a:t>Treatment with manure and fertilizer</a:t>
                      </a:r>
                      <a:endParaRPr lang="fr-FR" sz="1400" dirty="0">
                        <a:effectLst/>
                        <a:latin typeface="Times New Roman" charset="0"/>
                        <a:ea typeface="Calibri" charset="0"/>
                      </a:endParaRPr>
                    </a:p>
                  </a:txBody>
                  <a:tcPr marL="21903" marR="21903" marT="0" marB="0" anchor="b"/>
                </a:tc>
                <a:tc>
                  <a:txBody>
                    <a:bodyPr/>
                    <a:lstStyle/>
                    <a:p>
                      <a:pPr algn="ctr">
                        <a:spcAft>
                          <a:spcPts val="0"/>
                        </a:spcAft>
                      </a:pPr>
                      <a:r>
                        <a:rPr lang="en-GB" sz="1400">
                          <a:effectLst/>
                        </a:rPr>
                        <a:t>1,479</a:t>
                      </a:r>
                      <a:r>
                        <a:rPr lang="en-GB" sz="1400" baseline="30000">
                          <a:effectLst/>
                        </a:rPr>
                        <a:t>d</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a:effectLst/>
                        </a:rPr>
                        <a:t>1,511</a:t>
                      </a:r>
                      <a:r>
                        <a:rPr lang="en-GB" sz="1400" baseline="30000">
                          <a:effectLst/>
                        </a:rPr>
                        <a:t>d</a:t>
                      </a:r>
                      <a:endParaRPr lang="fr-FR" sz="1400">
                        <a:effectLst/>
                        <a:latin typeface="Times New Roman" charset="0"/>
                        <a:ea typeface="Calibri" charset="0"/>
                      </a:endParaRPr>
                    </a:p>
                  </a:txBody>
                  <a:tcPr marL="21903" marR="21903" marT="0" marB="0" anchor="b"/>
                </a:tc>
                <a:tc>
                  <a:txBody>
                    <a:bodyPr/>
                    <a:lstStyle/>
                    <a:p>
                      <a:pPr algn="ctr">
                        <a:spcAft>
                          <a:spcPts val="0"/>
                        </a:spcAft>
                      </a:pPr>
                      <a:r>
                        <a:rPr lang="en-GB" sz="1400" dirty="0">
                          <a:effectLst/>
                        </a:rPr>
                        <a:t>1,495</a:t>
                      </a:r>
                      <a:r>
                        <a:rPr lang="en-GB" sz="1400" baseline="30000" dirty="0">
                          <a:effectLst/>
                        </a:rPr>
                        <a:t>d</a:t>
                      </a:r>
                      <a:endParaRPr lang="fr-FR" sz="1400" dirty="0">
                        <a:effectLst/>
                        <a:latin typeface="Times New Roman" charset="0"/>
                        <a:ea typeface="Calibri" charset="0"/>
                      </a:endParaRPr>
                    </a:p>
                  </a:txBody>
                  <a:tcPr marL="21903" marR="21903" marT="0" marB="0" anchor="b"/>
                </a:tc>
              </a:tr>
            </a:tbl>
          </a:graphicData>
        </a:graphic>
      </p:graphicFrame>
      <p:pic>
        <p:nvPicPr>
          <p:cNvPr id="8" name="Picture 4" descr="Macintosh HD:Users:icrisat:Desktop:25 NOV:Sorghum yields_graph.jp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3075710"/>
            <a:ext cx="5181600" cy="3657599"/>
          </a:xfrm>
          <a:prstGeom prst="rect">
            <a:avLst/>
          </a:prstGeom>
          <a:noFill/>
          <a:ln>
            <a:noFill/>
          </a:ln>
        </p:spPr>
      </p:pic>
    </p:spTree>
    <p:extLst>
      <p:ext uri="{BB962C8B-B14F-4D97-AF65-F5344CB8AC3E}">
        <p14:creationId xmlns:p14="http://schemas.microsoft.com/office/powerpoint/2010/main" val="1255064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2000" dirty="0" smtClean="0"/>
              <a:t/>
            </a:r>
            <a:br>
              <a:rPr lang="fr-FR" sz="2000" dirty="0" smtClean="0"/>
            </a:br>
            <a:r>
              <a:rPr lang="fr-FR" sz="3200" dirty="0"/>
              <a:t/>
            </a:r>
            <a:br>
              <a:rPr lang="fr-FR" sz="3200" dirty="0"/>
            </a:br>
            <a:r>
              <a:rPr lang="fr-FR" sz="3200" b="1" dirty="0" err="1" smtClean="0">
                <a:latin typeface="+mn-lt"/>
              </a:rPr>
              <a:t>Results</a:t>
            </a:r>
            <a:r>
              <a:rPr lang="fr-FR" sz="3200" b="1" dirty="0" smtClean="0">
                <a:latin typeface="+mn-lt"/>
              </a:rPr>
              <a:t> and discussions</a:t>
            </a:r>
            <a:endParaRPr lang="fr-FR" sz="2000" b="1" dirty="0">
              <a:latin typeface="+mn-lt"/>
            </a:endParaRPr>
          </a:p>
        </p:txBody>
      </p:sp>
      <p:sp>
        <p:nvSpPr>
          <p:cNvPr id="3" name="Espace réservé du contenu 2"/>
          <p:cNvSpPr>
            <a:spLocks noGrp="1"/>
          </p:cNvSpPr>
          <p:nvPr>
            <p:ph sz="half" idx="1"/>
          </p:nvPr>
        </p:nvSpPr>
        <p:spPr>
          <a:xfrm>
            <a:off x="838200" y="1825624"/>
            <a:ext cx="5181600" cy="4907684"/>
          </a:xfrm>
        </p:spPr>
        <p:txBody>
          <a:bodyPr>
            <a:normAutofit/>
          </a:bodyPr>
          <a:lstStyle/>
          <a:p>
            <a:pPr algn="just"/>
            <a:r>
              <a:rPr lang="en-GB" sz="1800" dirty="0"/>
              <a:t>Average net returns for manure and mineral fertilizer treatment were 40% significantly higher than treatment with only mineral fertilizer, and 45% significantly higher than treatment only </a:t>
            </a:r>
            <a:r>
              <a:rPr lang="en-GB" sz="1800" dirty="0" smtClean="0"/>
              <a:t>manure.</a:t>
            </a:r>
            <a:endParaRPr lang="fr-FR" sz="1800" dirty="0" smtClean="0"/>
          </a:p>
          <a:p>
            <a:pPr algn="just"/>
            <a:endParaRPr lang="fr-FR" sz="2000" dirty="0"/>
          </a:p>
        </p:txBody>
      </p:sp>
      <p:sp>
        <p:nvSpPr>
          <p:cNvPr id="4" name="Espace réservé du contenu 3"/>
          <p:cNvSpPr>
            <a:spLocks noGrp="1"/>
          </p:cNvSpPr>
          <p:nvPr>
            <p:ph sz="half" idx="2"/>
          </p:nvPr>
        </p:nvSpPr>
        <p:spPr>
          <a:xfrm>
            <a:off x="6172200" y="1825624"/>
            <a:ext cx="5181600" cy="4919727"/>
          </a:xfrm>
        </p:spPr>
        <p:txBody>
          <a:bodyPr>
            <a:normAutofit/>
          </a:bodyPr>
          <a:lstStyle/>
          <a:p>
            <a:pPr algn="just">
              <a:lnSpc>
                <a:spcPct val="80000"/>
              </a:lnSpc>
              <a:spcBef>
                <a:spcPts val="0"/>
              </a:spcBef>
            </a:pPr>
            <a:r>
              <a:rPr lang="en-GB" sz="1800" dirty="0"/>
              <a:t>T</a:t>
            </a:r>
            <a:r>
              <a:rPr lang="en-GB" sz="1800" dirty="0" smtClean="0"/>
              <a:t>reatment </a:t>
            </a:r>
            <a:r>
              <a:rPr lang="en-GB" sz="1800" dirty="0"/>
              <a:t>with manure and mineral fertilizer dominated the three other cropping treatments under the first stochastic dominance rule</a:t>
            </a:r>
            <a:r>
              <a:rPr lang="en-GB" sz="1800" dirty="0" smtClean="0"/>
              <a:t>. </a:t>
            </a:r>
          </a:p>
        </p:txBody>
      </p:sp>
      <p:pic>
        <p:nvPicPr>
          <p:cNvPr id="5"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1893"/>
            <a:ext cx="10515600" cy="1095016"/>
          </a:xfrm>
          <a:prstGeom prst="rect">
            <a:avLst/>
          </a:prstGeom>
          <a:noFill/>
          <a:ln>
            <a:noFill/>
          </a:ln>
        </p:spPr>
      </p:pic>
      <p:graphicFrame>
        <p:nvGraphicFramePr>
          <p:cNvPr id="9" name="Espace réservé du contenu 5"/>
          <p:cNvGraphicFramePr>
            <a:graphicFrameLocks/>
          </p:cNvGraphicFramePr>
          <p:nvPr>
            <p:extLst>
              <p:ext uri="{D42A27DB-BD31-4B8C-83A1-F6EECF244321}">
                <p14:modId xmlns:p14="http://schemas.microsoft.com/office/powerpoint/2010/main" val="1981525118"/>
              </p:ext>
            </p:extLst>
          </p:nvPr>
        </p:nvGraphicFramePr>
        <p:xfrm>
          <a:off x="838200" y="3075710"/>
          <a:ext cx="5181601" cy="3669641"/>
        </p:xfrm>
        <a:graphic>
          <a:graphicData uri="http://schemas.openxmlformats.org/drawingml/2006/table">
            <a:tbl>
              <a:tblPr firstRow="1" firstCol="1" bandRow="1">
                <a:tableStyleId>{5C22544A-7EE6-4342-B048-85BDC9FD1C3A}</a:tableStyleId>
              </a:tblPr>
              <a:tblGrid>
                <a:gridCol w="2457115"/>
                <a:gridCol w="1062228"/>
                <a:gridCol w="805221"/>
                <a:gridCol w="857037"/>
              </a:tblGrid>
              <a:tr h="549527">
                <a:tc>
                  <a:txBody>
                    <a:bodyPr/>
                    <a:lstStyle/>
                    <a:p>
                      <a:endParaRPr lang="fr-FR" sz="1400" dirty="0">
                        <a:effectLst/>
                        <a:latin typeface="Calibri" charset="0"/>
                      </a:endParaRPr>
                    </a:p>
                  </a:txBody>
                  <a:tcPr marL="21903" marR="21903" marT="0" marB="0" anchor="ctr"/>
                </a:tc>
                <a:tc gridSpan="3">
                  <a:txBody>
                    <a:bodyPr/>
                    <a:lstStyle/>
                    <a:p>
                      <a:pPr algn="ctr">
                        <a:spcAft>
                          <a:spcPts val="0"/>
                        </a:spcAft>
                      </a:pPr>
                      <a:r>
                        <a:rPr lang="en-GB" sz="1400" dirty="0">
                          <a:effectLst/>
                        </a:rPr>
                        <a:t>2014 - 2015</a:t>
                      </a:r>
                      <a:endParaRPr lang="fr-FR" sz="1400" dirty="0">
                        <a:effectLst/>
                        <a:latin typeface="Times New Roman" charset="0"/>
                        <a:ea typeface="Calibri" charset="0"/>
                      </a:endParaRPr>
                    </a:p>
                  </a:txBody>
                  <a:tcPr marL="21903" marR="21903" marT="0" marB="0" anchor="ctr"/>
                </a:tc>
                <a:tc hMerge="1">
                  <a:txBody>
                    <a:bodyPr/>
                    <a:lstStyle/>
                    <a:p>
                      <a:endParaRPr lang="fr-FR"/>
                    </a:p>
                  </a:txBody>
                  <a:tcPr/>
                </a:tc>
                <a:tc hMerge="1">
                  <a:txBody>
                    <a:bodyPr/>
                    <a:lstStyle/>
                    <a:p>
                      <a:endParaRPr lang="fr-FR"/>
                    </a:p>
                  </a:txBody>
                  <a:tcPr/>
                </a:tc>
              </a:tr>
              <a:tr h="488474">
                <a:tc>
                  <a:txBody>
                    <a:bodyPr/>
                    <a:lstStyle/>
                    <a:p>
                      <a:pPr>
                        <a:spcAft>
                          <a:spcPts val="0"/>
                        </a:spcAft>
                      </a:pPr>
                      <a:r>
                        <a:rPr lang="en-GB" sz="1400">
                          <a:effectLst/>
                        </a:rPr>
                        <a:t>Treatments</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Gross margin</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Total cost</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Net return</a:t>
                      </a:r>
                      <a:endParaRPr lang="fr-FR" sz="1400">
                        <a:effectLst/>
                        <a:latin typeface="Times New Roman" charset="0"/>
                        <a:ea typeface="Calibri" charset="0"/>
                      </a:endParaRPr>
                    </a:p>
                  </a:txBody>
                  <a:tcPr marL="21903" marR="21903" marT="0" marB="0" anchor="ctr"/>
                </a:tc>
              </a:tr>
              <a:tr h="519002">
                <a:tc>
                  <a:txBody>
                    <a:bodyPr/>
                    <a:lstStyle/>
                    <a:p>
                      <a:pPr>
                        <a:spcAft>
                          <a:spcPts val="0"/>
                        </a:spcAft>
                      </a:pPr>
                      <a:r>
                        <a:rPr lang="en-GB" sz="1400">
                          <a:effectLst/>
                        </a:rPr>
                        <a:t> </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(FCFA/ha)</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(FCFA/ha)</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(FCFA/ha)</a:t>
                      </a:r>
                      <a:endParaRPr lang="fr-FR" sz="1400">
                        <a:effectLst/>
                        <a:latin typeface="Times New Roman" charset="0"/>
                        <a:ea typeface="Calibri" charset="0"/>
                      </a:endParaRPr>
                    </a:p>
                  </a:txBody>
                  <a:tcPr marL="21903" marR="21903" marT="0" marB="0" anchor="ctr"/>
                </a:tc>
              </a:tr>
              <a:tr h="580057">
                <a:tc>
                  <a:txBody>
                    <a:bodyPr/>
                    <a:lstStyle/>
                    <a:p>
                      <a:pPr>
                        <a:spcAft>
                          <a:spcPts val="0"/>
                        </a:spcAft>
                      </a:pPr>
                      <a:r>
                        <a:rPr lang="en-GB" sz="1400">
                          <a:effectLst/>
                        </a:rPr>
                        <a:t>Traditional system (control treatment)</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31,851</a:t>
                      </a:r>
                      <a:r>
                        <a:rPr lang="en-GB" sz="1400" baseline="30000">
                          <a:effectLst/>
                        </a:rPr>
                        <a:t>a</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4,218</a:t>
                      </a:r>
                      <a:r>
                        <a:rPr lang="en-GB" sz="1400" baseline="30000">
                          <a:effectLst/>
                        </a:rPr>
                        <a:t>a</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27,633</a:t>
                      </a:r>
                      <a:r>
                        <a:rPr lang="en-GB" sz="1400" baseline="30000">
                          <a:effectLst/>
                        </a:rPr>
                        <a:t>a</a:t>
                      </a:r>
                      <a:endParaRPr lang="fr-FR" sz="1400">
                        <a:effectLst/>
                        <a:latin typeface="Times New Roman" charset="0"/>
                        <a:ea typeface="Calibri" charset="0"/>
                      </a:endParaRPr>
                    </a:p>
                  </a:txBody>
                  <a:tcPr marL="21903" marR="21903" marT="0" marB="0" anchor="ctr"/>
                </a:tc>
              </a:tr>
              <a:tr h="525105">
                <a:tc>
                  <a:txBody>
                    <a:bodyPr/>
                    <a:lstStyle/>
                    <a:p>
                      <a:pPr>
                        <a:spcAft>
                          <a:spcPts val="0"/>
                        </a:spcAft>
                      </a:pPr>
                      <a:r>
                        <a:rPr lang="en-GB" sz="1400">
                          <a:effectLst/>
                        </a:rPr>
                        <a:t>Treatment with only manure</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49,685</a:t>
                      </a:r>
                      <a:r>
                        <a:rPr lang="en-GB" sz="1400" baseline="30000">
                          <a:effectLst/>
                        </a:rPr>
                        <a:t>b</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7,899</a:t>
                      </a:r>
                      <a:r>
                        <a:rPr lang="en-GB" sz="1400" baseline="30000">
                          <a:effectLst/>
                        </a:rPr>
                        <a:t>b</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41,787</a:t>
                      </a:r>
                      <a:r>
                        <a:rPr lang="en-GB" sz="1400" baseline="30000">
                          <a:effectLst/>
                        </a:rPr>
                        <a:t>b</a:t>
                      </a:r>
                      <a:endParaRPr lang="fr-FR" sz="1400">
                        <a:effectLst/>
                        <a:latin typeface="Times New Roman" charset="0"/>
                        <a:ea typeface="Calibri" charset="0"/>
                      </a:endParaRPr>
                    </a:p>
                  </a:txBody>
                  <a:tcPr marL="21903" marR="21903" marT="0" marB="0" anchor="ctr"/>
                </a:tc>
              </a:tr>
              <a:tr h="488474">
                <a:tc>
                  <a:txBody>
                    <a:bodyPr/>
                    <a:lstStyle/>
                    <a:p>
                      <a:pPr>
                        <a:spcAft>
                          <a:spcPts val="0"/>
                        </a:spcAft>
                      </a:pPr>
                      <a:r>
                        <a:rPr lang="en-GB" sz="1400">
                          <a:effectLst/>
                        </a:rPr>
                        <a:t>Treatment with only fertilizer</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61,788</a:t>
                      </a:r>
                      <a:r>
                        <a:rPr lang="en-GB" sz="1400" baseline="30000">
                          <a:effectLst/>
                        </a:rPr>
                        <a:t>c</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18,190</a:t>
                      </a:r>
                      <a:r>
                        <a:rPr lang="en-GB" sz="1400" baseline="30000">
                          <a:effectLst/>
                        </a:rPr>
                        <a:t>c</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43,598</a:t>
                      </a:r>
                      <a:r>
                        <a:rPr lang="en-GB" sz="1400" baseline="30000">
                          <a:effectLst/>
                        </a:rPr>
                        <a:t>d</a:t>
                      </a:r>
                      <a:endParaRPr lang="fr-FR" sz="1400">
                        <a:effectLst/>
                        <a:latin typeface="Times New Roman" charset="0"/>
                        <a:ea typeface="Calibri" charset="0"/>
                      </a:endParaRPr>
                    </a:p>
                  </a:txBody>
                  <a:tcPr marL="21903" marR="21903" marT="0" marB="0" anchor="ctr"/>
                </a:tc>
              </a:tr>
              <a:tr h="519002">
                <a:tc>
                  <a:txBody>
                    <a:bodyPr/>
                    <a:lstStyle/>
                    <a:p>
                      <a:pPr>
                        <a:spcAft>
                          <a:spcPts val="0"/>
                        </a:spcAft>
                      </a:pPr>
                      <a:r>
                        <a:rPr lang="en-GB" sz="1400">
                          <a:effectLst/>
                        </a:rPr>
                        <a:t>Treatment with manure and fertilizer</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82,950</a:t>
                      </a:r>
                      <a:r>
                        <a:rPr lang="en-GB" sz="1400" baseline="30000">
                          <a:effectLst/>
                        </a:rPr>
                        <a:t>d</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a:effectLst/>
                        </a:rPr>
                        <a:t>22,138</a:t>
                      </a:r>
                      <a:r>
                        <a:rPr lang="en-GB" sz="1400" baseline="30000">
                          <a:effectLst/>
                        </a:rPr>
                        <a:t>d</a:t>
                      </a:r>
                      <a:endParaRPr lang="fr-FR" sz="1400">
                        <a:effectLst/>
                        <a:latin typeface="Times New Roman" charset="0"/>
                        <a:ea typeface="Calibri" charset="0"/>
                      </a:endParaRPr>
                    </a:p>
                  </a:txBody>
                  <a:tcPr marL="21903" marR="21903" marT="0" marB="0" anchor="ctr"/>
                </a:tc>
                <a:tc>
                  <a:txBody>
                    <a:bodyPr/>
                    <a:lstStyle/>
                    <a:p>
                      <a:pPr algn="ctr">
                        <a:spcAft>
                          <a:spcPts val="0"/>
                        </a:spcAft>
                      </a:pPr>
                      <a:r>
                        <a:rPr lang="en-GB" sz="1400" dirty="0">
                          <a:effectLst/>
                        </a:rPr>
                        <a:t>60,811</a:t>
                      </a:r>
                      <a:r>
                        <a:rPr lang="en-GB" sz="1400" baseline="30000" dirty="0">
                          <a:effectLst/>
                        </a:rPr>
                        <a:t>d</a:t>
                      </a:r>
                      <a:endParaRPr lang="fr-FR" sz="1400" dirty="0">
                        <a:effectLst/>
                        <a:latin typeface="Times New Roman" charset="0"/>
                        <a:ea typeface="Calibri" charset="0"/>
                      </a:endParaRPr>
                    </a:p>
                  </a:txBody>
                  <a:tcPr marL="21903" marR="21903" marT="0" marB="0" anchor="ctr"/>
                </a:tc>
              </a:tr>
            </a:tbl>
          </a:graphicData>
        </a:graphic>
      </p:graphicFrame>
      <p:pic>
        <p:nvPicPr>
          <p:cNvPr id="10" name="Picture 2" descr="Macintosh HD:Users:icrisat:Desktop:25 NOV:Sorghum returns_graph.jp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3075710"/>
            <a:ext cx="5181600" cy="3657598"/>
          </a:xfrm>
          <a:prstGeom prst="rect">
            <a:avLst/>
          </a:prstGeom>
          <a:noFill/>
          <a:ln>
            <a:noFill/>
          </a:ln>
        </p:spPr>
      </p:pic>
    </p:spTree>
    <p:extLst>
      <p:ext uri="{BB962C8B-B14F-4D97-AF65-F5344CB8AC3E}">
        <p14:creationId xmlns:p14="http://schemas.microsoft.com/office/powerpoint/2010/main" val="1516131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451262"/>
            <a:ext cx="10515600" cy="1163782"/>
          </a:xfrm>
        </p:spPr>
        <p:txBody>
          <a:bodyPr>
            <a:normAutofit/>
          </a:bodyPr>
          <a:lstStyle/>
          <a:p>
            <a:pPr algn="ctr"/>
            <a:r>
              <a:rPr lang="fr-FR" sz="3600" dirty="0" smtClean="0"/>
              <a:t/>
            </a:r>
            <a:br>
              <a:rPr lang="fr-FR" sz="3600" dirty="0" smtClean="0"/>
            </a:br>
            <a:r>
              <a:rPr lang="en-GB" sz="3600" b="1" dirty="0">
                <a:solidFill>
                  <a:srgbClr val="C00000"/>
                </a:solidFill>
              </a:rPr>
              <a:t> </a:t>
            </a:r>
            <a:r>
              <a:rPr lang="fr-FR" sz="3200" b="1" dirty="0">
                <a:latin typeface="+mn-lt"/>
                <a:ea typeface="+mn-ea"/>
                <a:cs typeface="+mn-cs"/>
              </a:rPr>
              <a:t>Concluding remarks</a:t>
            </a:r>
          </a:p>
        </p:txBody>
      </p:sp>
      <p:sp>
        <p:nvSpPr>
          <p:cNvPr id="3" name="Espace réservé du contenu 2"/>
          <p:cNvSpPr>
            <a:spLocks noGrp="1"/>
          </p:cNvSpPr>
          <p:nvPr>
            <p:ph sz="half" idx="1"/>
          </p:nvPr>
        </p:nvSpPr>
        <p:spPr>
          <a:xfrm>
            <a:off x="838200" y="1923803"/>
            <a:ext cx="5181600" cy="4607626"/>
          </a:xfrm>
        </p:spPr>
        <p:txBody>
          <a:bodyPr>
            <a:noAutofit/>
          </a:bodyPr>
          <a:lstStyle/>
          <a:p>
            <a:pPr algn="just">
              <a:lnSpc>
                <a:spcPct val="100000"/>
              </a:lnSpc>
              <a:spcBef>
                <a:spcPts val="0"/>
              </a:spcBef>
            </a:pPr>
            <a:r>
              <a:rPr lang="en-GB" sz="1800" dirty="0"/>
              <a:t>Manure and mineral fertilizer treatment has highest grain </a:t>
            </a:r>
            <a:r>
              <a:rPr lang="en-GB" sz="1800" dirty="0" smtClean="0"/>
              <a:t>yields and net returns </a:t>
            </a:r>
            <a:r>
              <a:rPr lang="en-GB" sz="1800" dirty="0"/>
              <a:t>compared </a:t>
            </a:r>
            <a:r>
              <a:rPr lang="en-GB" sz="1800" dirty="0" smtClean="0"/>
              <a:t>to three other treatments (control treatment, manure treatment, and mineral fertilizer treatment)</a:t>
            </a:r>
          </a:p>
          <a:p>
            <a:pPr algn="just">
              <a:lnSpc>
                <a:spcPct val="100000"/>
              </a:lnSpc>
              <a:spcBef>
                <a:spcPts val="0"/>
              </a:spcBef>
            </a:pPr>
            <a:endParaRPr lang="en-GB" sz="1800" dirty="0" smtClean="0"/>
          </a:p>
          <a:p>
            <a:pPr algn="just">
              <a:lnSpc>
                <a:spcPct val="100000"/>
              </a:lnSpc>
              <a:spcBef>
                <a:spcPts val="0"/>
              </a:spcBef>
            </a:pPr>
            <a:r>
              <a:rPr lang="en-GB" sz="1800" dirty="0"/>
              <a:t>Given farmers prefer more to less, and also prefer avoid low value </a:t>
            </a:r>
            <a:r>
              <a:rPr lang="en-GB" sz="1800" dirty="0" smtClean="0"/>
              <a:t>outcomes, </a:t>
            </a:r>
            <a:r>
              <a:rPr lang="en-GB" sz="1800" dirty="0"/>
              <a:t>they </a:t>
            </a:r>
            <a:r>
              <a:rPr lang="en-GB" sz="1800" dirty="0" smtClean="0"/>
              <a:t>could make the choice of </a:t>
            </a:r>
            <a:r>
              <a:rPr lang="en-GB" sz="1800" dirty="0"/>
              <a:t>manure and mineral </a:t>
            </a:r>
            <a:r>
              <a:rPr lang="en-GB" sz="1800" dirty="0" smtClean="0"/>
              <a:t>fertilizer treatment </a:t>
            </a:r>
            <a:r>
              <a:rPr lang="en-GB" sz="1800" dirty="0"/>
              <a:t>in the sorghum </a:t>
            </a:r>
            <a:r>
              <a:rPr lang="en-GB" sz="1800" dirty="0" smtClean="0"/>
              <a:t>production systems</a:t>
            </a:r>
          </a:p>
          <a:p>
            <a:pPr algn="just">
              <a:lnSpc>
                <a:spcPct val="100000"/>
              </a:lnSpc>
              <a:spcBef>
                <a:spcPts val="0"/>
              </a:spcBef>
            </a:pPr>
            <a:endParaRPr lang="en-GB" sz="1800" dirty="0"/>
          </a:p>
          <a:p>
            <a:pPr algn="just">
              <a:lnSpc>
                <a:spcPct val="100000"/>
              </a:lnSpc>
              <a:spcBef>
                <a:spcPts val="0"/>
              </a:spcBef>
            </a:pPr>
            <a:r>
              <a:rPr lang="en-GB" sz="1800" dirty="0"/>
              <a:t>The adoption of this </a:t>
            </a:r>
            <a:r>
              <a:rPr lang="en-GB" sz="1800" dirty="0" smtClean="0"/>
              <a:t>technology </a:t>
            </a:r>
            <a:r>
              <a:rPr lang="en-GB" sz="1800" dirty="0"/>
              <a:t>should be accompanied by the development strategies of </a:t>
            </a:r>
            <a:r>
              <a:rPr lang="en-GB" sz="1800" dirty="0" smtClean="0"/>
              <a:t>inputs </a:t>
            </a:r>
            <a:r>
              <a:rPr lang="en-GB" sz="1800" dirty="0"/>
              <a:t>market particularly manure and mineral fertilizers in order to make them </a:t>
            </a:r>
            <a:r>
              <a:rPr lang="en-GB" sz="1800" dirty="0" smtClean="0"/>
              <a:t>available for the smallholder farmers</a:t>
            </a:r>
            <a:endParaRPr lang="fr-FR" sz="1800" dirty="0"/>
          </a:p>
        </p:txBody>
      </p:sp>
      <p:pic>
        <p:nvPicPr>
          <p:cNvPr id="5"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4544"/>
            <a:ext cx="10515600" cy="914236"/>
          </a:xfrm>
          <a:prstGeom prst="rect">
            <a:avLst/>
          </a:prstGeom>
          <a:noFill/>
          <a:ln>
            <a:noFill/>
          </a:ln>
        </p:spPr>
      </p:pic>
      <p:sp>
        <p:nvSpPr>
          <p:cNvPr id="4" name="Espace réservé du contenu 3"/>
          <p:cNvSpPr>
            <a:spLocks noGrp="1"/>
          </p:cNvSpPr>
          <p:nvPr>
            <p:ph sz="half" idx="2"/>
          </p:nvPr>
        </p:nvSpPr>
        <p:spPr>
          <a:xfrm>
            <a:off x="6172200" y="1923803"/>
            <a:ext cx="5181600" cy="4358244"/>
          </a:xfrm>
        </p:spPr>
        <p:txBody>
          <a:bodyP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1800" b="1" u="sng" dirty="0" smtClean="0"/>
              <a:t>Areas for future </a:t>
            </a:r>
            <a:r>
              <a:rPr lang="fr-FR" sz="1800" b="1" u="sng" dirty="0" err="1" smtClean="0"/>
              <a:t>research</a:t>
            </a:r>
            <a:endParaRPr lang="fr-FR" sz="1800" b="1" u="sng" dirty="0" smtClean="0"/>
          </a:p>
          <a:p>
            <a:pPr marL="0" marR="0" lvl="0" indent="0" defTabSz="914400" eaLnBrk="1" fontAlgn="auto" latinLnBrk="0" hangingPunct="1">
              <a:lnSpc>
                <a:spcPct val="100000"/>
              </a:lnSpc>
              <a:spcBef>
                <a:spcPts val="0"/>
              </a:spcBef>
              <a:spcAft>
                <a:spcPts val="0"/>
              </a:spcAft>
              <a:buClrTx/>
              <a:buSzTx/>
              <a:buFontTx/>
              <a:buNone/>
              <a:tabLst/>
              <a:defRPr/>
            </a:pPr>
            <a:endParaRPr lang="fr-FR" sz="1800" dirty="0"/>
          </a:p>
          <a:p>
            <a:pPr algn="just">
              <a:lnSpc>
                <a:spcPct val="100000"/>
              </a:lnSpc>
              <a:spcBef>
                <a:spcPts val="0"/>
              </a:spcBef>
            </a:pPr>
            <a:r>
              <a:rPr lang="en-GB" sz="1800" dirty="0"/>
              <a:t>S</a:t>
            </a:r>
            <a:r>
              <a:rPr lang="en-GB" sz="1800" dirty="0" smtClean="0"/>
              <a:t>hort </a:t>
            </a:r>
            <a:r>
              <a:rPr lang="en-GB" sz="1800" dirty="0"/>
              <a:t>term analysis focused on annual on-farm data covering only two cropping seasons. Some long term changes related to labour constraints, land availability, and </a:t>
            </a:r>
            <a:r>
              <a:rPr lang="en-GB" sz="1800" dirty="0" smtClean="0"/>
              <a:t>climate change </a:t>
            </a:r>
            <a:r>
              <a:rPr lang="en-GB" sz="1800" dirty="0"/>
              <a:t>effects could influence the </a:t>
            </a:r>
            <a:r>
              <a:rPr lang="en-GB" sz="1800" dirty="0" smtClean="0"/>
              <a:t>results.</a:t>
            </a:r>
          </a:p>
          <a:p>
            <a:pPr algn="just">
              <a:lnSpc>
                <a:spcPct val="100000"/>
              </a:lnSpc>
              <a:spcBef>
                <a:spcPts val="0"/>
              </a:spcBef>
            </a:pPr>
            <a:endParaRPr lang="en-GB" sz="1800" dirty="0" smtClean="0"/>
          </a:p>
          <a:p>
            <a:pPr algn="just">
              <a:lnSpc>
                <a:spcPct val="100000"/>
              </a:lnSpc>
              <a:spcBef>
                <a:spcPts val="0"/>
              </a:spcBef>
            </a:pPr>
            <a:r>
              <a:rPr lang="en-GB" sz="1800" dirty="0"/>
              <a:t>D</a:t>
            </a:r>
            <a:r>
              <a:rPr lang="en-GB" sz="1800" dirty="0" smtClean="0"/>
              <a:t>ifficulties </a:t>
            </a:r>
            <a:r>
              <a:rPr lang="en-GB" sz="1800" dirty="0"/>
              <a:t>related to availability of mineral fertilizer could constraint farmers to come back to their old practice. R</a:t>
            </a:r>
            <a:r>
              <a:rPr lang="en-GB" sz="1800" dirty="0" smtClean="0"/>
              <a:t>esearch </a:t>
            </a:r>
            <a:r>
              <a:rPr lang="en-GB" sz="1800" dirty="0"/>
              <a:t>on fertilization systems for sorghum production should take into account these constraints in the </a:t>
            </a:r>
            <a:r>
              <a:rPr lang="en-GB" sz="1800" dirty="0" smtClean="0"/>
              <a:t>analysis.</a:t>
            </a:r>
            <a:r>
              <a:rPr lang="fr-FR" sz="1800" dirty="0" smtClean="0"/>
              <a:t> </a:t>
            </a:r>
            <a:endParaRPr lang="en-GB" sz="1800" dirty="0" smtClean="0"/>
          </a:p>
        </p:txBody>
      </p:sp>
    </p:spTree>
    <p:extLst>
      <p:ext uri="{BB962C8B-B14F-4D97-AF65-F5344CB8AC3E}">
        <p14:creationId xmlns:p14="http://schemas.microsoft.com/office/powerpoint/2010/main" val="6547601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90699" y="471838"/>
            <a:ext cx="10515600" cy="6142718"/>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fr-FR" dirty="0"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fr-FR" dirty="0"/>
          </a:p>
          <a:p>
            <a:pPr marL="0" marR="0" lvl="0" indent="0" algn="ctr" defTabSz="914400" eaLnBrk="1" fontAlgn="auto" latinLnBrk="0" hangingPunct="1">
              <a:lnSpc>
                <a:spcPct val="100000"/>
              </a:lnSpc>
              <a:spcBef>
                <a:spcPts val="0"/>
              </a:spcBef>
              <a:spcAft>
                <a:spcPts val="0"/>
              </a:spcAft>
              <a:buClrTx/>
              <a:buSzTx/>
              <a:buFontTx/>
              <a:buNone/>
              <a:tabLst/>
              <a:defRPr/>
            </a:pPr>
            <a:endParaRPr lang="fr-FR" dirty="0"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fr-FR" dirty="0"/>
          </a:p>
          <a:p>
            <a:pPr marL="0" marR="0" lvl="0" indent="0" algn="ctr" defTabSz="914400" eaLnBrk="1" fontAlgn="auto" latinLnBrk="0" hangingPunct="1">
              <a:lnSpc>
                <a:spcPct val="100000"/>
              </a:lnSpc>
              <a:spcBef>
                <a:spcPts val="0"/>
              </a:spcBef>
              <a:spcAft>
                <a:spcPts val="0"/>
              </a:spcAft>
              <a:buClrTx/>
              <a:buSzTx/>
              <a:buFontTx/>
              <a:buNone/>
              <a:tabLst/>
              <a:defRPr/>
            </a:pPr>
            <a:endParaRPr lang="fr-FR" dirty="0"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fr-FR"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a:p>
            <a:pPr marL="0" marR="0" lvl="0" indent="0" algn="ctr" defTabSz="914400" eaLnBrk="1" fontAlgn="auto" latinLnBrk="0" hangingPunct="1">
              <a:lnSpc>
                <a:spcPct val="100000"/>
              </a:lnSpc>
              <a:spcBef>
                <a:spcPts val="0"/>
              </a:spcBef>
              <a:spcAft>
                <a:spcPts val="0"/>
              </a:spcAft>
              <a:buClrTx/>
              <a:buSzTx/>
              <a:buFontTx/>
              <a:buNone/>
              <a:tabLst/>
              <a:defRPr/>
            </a:pPr>
            <a:r>
              <a:rPr lang="fr-FR"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THANK YOU FOR YOUR ATTENTION</a:t>
            </a:r>
            <a:endParaRPr lang="fr-FR" sz="5400" dirty="0"/>
          </a:p>
        </p:txBody>
      </p:sp>
    </p:spTree>
    <p:extLst>
      <p:ext uri="{BB962C8B-B14F-4D97-AF65-F5344CB8AC3E}">
        <p14:creationId xmlns:p14="http://schemas.microsoft.com/office/powerpoint/2010/main" val="20561131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879</TotalTime>
  <Words>825</Words>
  <Application>Microsoft Macintosh PowerPoint</Application>
  <PresentationFormat>Grand écran</PresentationFormat>
  <Paragraphs>109</Paragraphs>
  <Slides>8</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8</vt:i4>
      </vt:variant>
    </vt:vector>
  </HeadingPairs>
  <TitlesOfParts>
    <vt:vector size="15" baseType="lpstr">
      <vt:lpstr>Calibri</vt:lpstr>
      <vt:lpstr>Calibri Light</vt:lpstr>
      <vt:lpstr>Cambria Math</vt:lpstr>
      <vt:lpstr>Gill Sans</vt:lpstr>
      <vt:lpstr>Times New Roman</vt:lpstr>
      <vt:lpstr>Arial</vt:lpstr>
      <vt:lpstr>Thème Office</vt:lpstr>
      <vt:lpstr>Présentation PowerPoint</vt:lpstr>
      <vt:lpstr>  Introduction</vt:lpstr>
      <vt:lpstr> </vt:lpstr>
      <vt:lpstr> Objective and Research approach</vt:lpstr>
      <vt:lpstr>  Results and discussions</vt:lpstr>
      <vt:lpstr>  Results and discussions</vt:lpstr>
      <vt:lpstr>  Concluding remarks</vt:lpstr>
      <vt:lpstr>Présentation PowerPoint</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c:title>
  <dc:creator>ICRISAT</dc:creator>
  <cp:lastModifiedBy>ICRISAT</cp:lastModifiedBy>
  <cp:revision>61</cp:revision>
  <dcterms:created xsi:type="dcterms:W3CDTF">2016-12-06T08:46:18Z</dcterms:created>
  <dcterms:modified xsi:type="dcterms:W3CDTF">2016-12-11T17:22:47Z</dcterms:modified>
</cp:coreProperties>
</file>